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9" r:id="rId11"/>
    <p:sldId id="27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2" r:id="rId26"/>
    <p:sldId id="281" r:id="rId27"/>
    <p:sldId id="280" r:id="rId28"/>
    <p:sldId id="285" r:id="rId29"/>
    <p:sldId id="284" r:id="rId30"/>
    <p:sldId id="283" r:id="rId31"/>
    <p:sldId id="286" r:id="rId32"/>
    <p:sldId id="288" r:id="rId33"/>
    <p:sldId id="287" r:id="rId34"/>
    <p:sldId id="289" r:id="rId35"/>
    <p:sldId id="290" r:id="rId36"/>
    <p:sldId id="291" r:id="rId37"/>
    <p:sldId id="292" r:id="rId38"/>
    <p:sldId id="293" r:id="rId39"/>
    <p:sldId id="295" r:id="rId40"/>
    <p:sldId id="294" r:id="rId41"/>
    <p:sldId id="296" r:id="rId4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13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6D557D7-3266-466B-8B44-BE65E56B0307}"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1634662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D557D7-3266-466B-8B44-BE65E56B0307}"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315557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D557D7-3266-466B-8B44-BE65E56B0307}"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225822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D557D7-3266-466B-8B44-BE65E56B0307}"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174374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D557D7-3266-466B-8B44-BE65E56B0307}"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407491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6D557D7-3266-466B-8B44-BE65E56B0307}"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134297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6D557D7-3266-466B-8B44-BE65E56B0307}" type="datetimeFigureOut">
              <a:rPr lang="ar-IQ" smtClean="0"/>
              <a:t>24/04/1440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411428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6D557D7-3266-466B-8B44-BE65E56B0307}" type="datetimeFigureOut">
              <a:rPr lang="ar-IQ" smtClean="0"/>
              <a:t>24/04/1440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385376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D557D7-3266-466B-8B44-BE65E56B0307}" type="datetimeFigureOut">
              <a:rPr lang="ar-IQ" smtClean="0"/>
              <a:t>24/04/1440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32777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D557D7-3266-466B-8B44-BE65E56B0307}"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2407374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D557D7-3266-466B-8B44-BE65E56B0307}"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9EEAB26-F8E3-42B9-B2AD-0DA36E7EF708}" type="slidenum">
              <a:rPr lang="ar-IQ" smtClean="0"/>
              <a:t>‹#›</a:t>
            </a:fld>
            <a:endParaRPr lang="ar-IQ"/>
          </a:p>
        </p:txBody>
      </p:sp>
    </p:spTree>
    <p:extLst>
      <p:ext uri="{BB962C8B-B14F-4D97-AF65-F5344CB8AC3E}">
        <p14:creationId xmlns:p14="http://schemas.microsoft.com/office/powerpoint/2010/main" val="425299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D557D7-3266-466B-8B44-BE65E56B0307}" type="datetimeFigureOut">
              <a:rPr lang="ar-IQ" smtClean="0"/>
              <a:t>24/04/1440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9EEAB26-F8E3-42B9-B2AD-0DA36E7EF708}" type="slidenum">
              <a:rPr lang="ar-IQ" smtClean="0"/>
              <a:t>‹#›</a:t>
            </a:fld>
            <a:endParaRPr lang="ar-IQ"/>
          </a:p>
        </p:txBody>
      </p:sp>
    </p:spTree>
    <p:extLst>
      <p:ext uri="{BB962C8B-B14F-4D97-AF65-F5344CB8AC3E}">
        <p14:creationId xmlns:p14="http://schemas.microsoft.com/office/powerpoint/2010/main" val="2790721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980728"/>
            <a:ext cx="7772400" cy="3674839"/>
          </a:xfrm>
        </p:spPr>
        <p:txBody>
          <a:bodyPr>
            <a:normAutofit fontScale="90000"/>
          </a:bodyPr>
          <a:lstStyle/>
          <a:p>
            <a:r>
              <a:rPr lang="ar-IQ" dirty="0" smtClean="0">
                <a:cs typeface="PT Bold Heading" pitchFamily="2" charset="-78"/>
              </a:rPr>
              <a:t>محاضرات قسم اللغة العربية</a:t>
            </a:r>
            <a:br>
              <a:rPr lang="ar-IQ" dirty="0" smtClean="0">
                <a:cs typeface="PT Bold Heading" pitchFamily="2" charset="-78"/>
              </a:rPr>
            </a:br>
            <a:r>
              <a:rPr lang="ar-IQ" dirty="0" smtClean="0">
                <a:cs typeface="PT Bold Heading" pitchFamily="2" charset="-78"/>
              </a:rPr>
              <a:t>مادة الادب الحديث </a:t>
            </a:r>
            <a:br>
              <a:rPr lang="ar-IQ" dirty="0" smtClean="0">
                <a:cs typeface="PT Bold Heading" pitchFamily="2" charset="-78"/>
              </a:rPr>
            </a:br>
            <a:r>
              <a:rPr lang="ar-IQ" dirty="0" smtClean="0">
                <a:cs typeface="PT Bold Heading" pitchFamily="2" charset="-78"/>
              </a:rPr>
              <a:t>المرحلة الرابعة </a:t>
            </a:r>
            <a:br>
              <a:rPr lang="ar-IQ" dirty="0" smtClean="0">
                <a:cs typeface="PT Bold Heading" pitchFamily="2" charset="-78"/>
              </a:rPr>
            </a:br>
            <a:r>
              <a:rPr lang="ar-IQ" dirty="0" smtClean="0">
                <a:cs typeface="PT Bold Heading" pitchFamily="2" charset="-78"/>
              </a:rPr>
              <a:t>استاذ المادة :- أ.م.د ياسمين احمد علي </a:t>
            </a:r>
            <a:br>
              <a:rPr lang="ar-IQ" dirty="0" smtClean="0">
                <a:cs typeface="PT Bold Heading" pitchFamily="2" charset="-78"/>
              </a:rPr>
            </a:br>
            <a:endParaRPr lang="ar-IQ" dirty="0">
              <a:cs typeface="PT Bold Heading" pitchFamily="2" charset="-78"/>
            </a:endParaRPr>
          </a:p>
        </p:txBody>
      </p:sp>
    </p:spTree>
    <p:extLst>
      <p:ext uri="{BB962C8B-B14F-4D97-AF65-F5344CB8AC3E}">
        <p14:creationId xmlns:p14="http://schemas.microsoft.com/office/powerpoint/2010/main" val="1049599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r>
              <a:rPr lang="ar-IQ" sz="1600" dirty="0" smtClean="0"/>
              <a:t/>
            </a:r>
            <a:br>
              <a:rPr lang="ar-IQ" sz="1600" dirty="0" smtClean="0"/>
            </a:br>
            <a:r>
              <a:rPr lang="ar-IQ" sz="1600" dirty="0"/>
              <a:t/>
            </a:r>
            <a:br>
              <a:rPr lang="ar-IQ" sz="1600" dirty="0"/>
            </a:br>
            <a:r>
              <a:rPr lang="ar-IQ" sz="1600" dirty="0" smtClean="0"/>
              <a:t/>
            </a:r>
            <a:br>
              <a:rPr lang="ar-IQ" sz="1600" dirty="0" smtClean="0"/>
            </a:br>
            <a:r>
              <a:rPr lang="ar-IQ" sz="1600" dirty="0"/>
              <a:t/>
            </a:r>
            <a:br>
              <a:rPr lang="ar-IQ" sz="1600" dirty="0"/>
            </a:br>
            <a:r>
              <a:rPr lang="ar-IQ" sz="1600" dirty="0" smtClean="0"/>
              <a:t/>
            </a:r>
            <a:br>
              <a:rPr lang="ar-IQ" sz="1600" dirty="0" smtClean="0"/>
            </a:br>
            <a:r>
              <a:rPr lang="ar-IQ" sz="1600" dirty="0"/>
              <a:t/>
            </a:r>
            <a:br>
              <a:rPr lang="ar-IQ" sz="1600" dirty="0"/>
            </a:br>
            <a:r>
              <a:rPr lang="ar-IQ" sz="1600" dirty="0" smtClean="0"/>
              <a:t/>
            </a:r>
            <a:br>
              <a:rPr lang="ar-IQ" sz="1600" dirty="0" smtClean="0"/>
            </a:br>
            <a:r>
              <a:rPr lang="ar-IQ" sz="1600" dirty="0"/>
              <a:t/>
            </a:r>
            <a:br>
              <a:rPr lang="ar-IQ" sz="1600" dirty="0"/>
            </a:br>
            <a:r>
              <a:rPr lang="ar-IQ" sz="1600" dirty="0" smtClean="0"/>
              <a:t/>
            </a:r>
            <a:br>
              <a:rPr lang="ar-IQ" sz="1600" dirty="0" smtClean="0"/>
            </a:br>
            <a:r>
              <a:rPr lang="ar-IQ" sz="1600" dirty="0"/>
              <a:t/>
            </a:r>
            <a:br>
              <a:rPr lang="ar-IQ" sz="1600" dirty="0"/>
            </a:br>
            <a:r>
              <a:rPr lang="ar-SA" sz="3200" b="1" dirty="0">
                <a:cs typeface="PT Bold Heading" pitchFamily="2" charset="-78"/>
              </a:rPr>
              <a:t>المحاضرة الثالثة</a:t>
            </a:r>
            <a:endParaRPr lang="ar-IQ" sz="1600" dirty="0">
              <a:cs typeface="PT Bold Heading" pitchFamily="2" charset="-78"/>
            </a:endParaRPr>
          </a:p>
        </p:txBody>
      </p:sp>
    </p:spTree>
    <p:extLst>
      <p:ext uri="{BB962C8B-B14F-4D97-AF65-F5344CB8AC3E}">
        <p14:creationId xmlns:p14="http://schemas.microsoft.com/office/powerpoint/2010/main" val="153439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pPr algn="r"/>
            <a:r>
              <a:rPr lang="ar-SA" sz="1600" b="1" u="sng" dirty="0"/>
              <a:t>الكلاسيكية: قضاياها وأعلامها</a:t>
            </a:r>
            <a:r>
              <a:rPr lang="en-US" sz="1600" dirty="0"/>
              <a:t/>
            </a:r>
            <a:br>
              <a:rPr lang="en-US" sz="1600" dirty="0"/>
            </a:br>
            <a:r>
              <a:rPr lang="ar-SA" sz="1600" dirty="0"/>
              <a:t>دار النقاش بين أعلام المذهب الكلاسيكي حول العديد من القضايا والتي كانوا يتفقون حول بعضها ويختلفون حول بعضها الآخر ولو في بعض تفاصيلها، فمن تلك القضايا:</a:t>
            </a:r>
            <a:r>
              <a:rPr lang="en-US" sz="1600" dirty="0"/>
              <a:t/>
            </a:r>
            <a:br>
              <a:rPr lang="en-US" sz="1600" dirty="0"/>
            </a:br>
            <a:r>
              <a:rPr lang="ar-SA" sz="1600" b="1" dirty="0"/>
              <a:t>1- علاقة الموهبة بالفن:</a:t>
            </a:r>
            <a:r>
              <a:rPr lang="en-US" sz="1600" dirty="0"/>
              <a:t/>
            </a:r>
            <a:br>
              <a:rPr lang="en-US" sz="1600" dirty="0"/>
            </a:br>
            <a:r>
              <a:rPr lang="ar-SA" sz="1600" dirty="0"/>
              <a:t>هي واحدة من القضايا التي أثارها منظرو الكلاسيكية، فإذا كان هؤلاء يرون أنه لا بد من وجود العبقرية أوّلاً، إلّا أنهم يرون أنها وحدها لا تكفي، إذ هي لا تصنع الشاعر والذي لا بدّ له من تعلُّم أصول الصَنعة الفنّية، لذلك أوجبوا على الشاعر والمبدع ضرورة الاستعداد المبكِّر لممارسة كتابة الشعر، ولا بدّ له من حفظ الكتب       النظرية الأساسية التي تحدد قوانين الصنعة، مثل كتب أرسطو وهوراس وغيرهما من أعلام الفكر والنقد القديم. بل هنالك من ذهب إلى أن العبقرية والصنعة وحدهما لا يكفيان للاشتغال بكتابة الشعر، فلا بدّ من الإلمام بالمعارف التاريخية والسياسية والعلوم الطبيعية.</a:t>
            </a:r>
            <a:r>
              <a:rPr lang="en-US" sz="1600" dirty="0"/>
              <a:t/>
            </a:r>
            <a:br>
              <a:rPr lang="en-US" sz="1600" dirty="0"/>
            </a:br>
            <a:r>
              <a:rPr lang="ar-SA" sz="1600" b="1" dirty="0"/>
              <a:t>2- فكرة الكمال:</a:t>
            </a:r>
            <a:r>
              <a:rPr lang="en-US" sz="1600" dirty="0"/>
              <a:t/>
            </a:r>
            <a:br>
              <a:rPr lang="en-US" sz="1600" dirty="0"/>
            </a:br>
            <a:r>
              <a:rPr lang="ar-SA" sz="1600" dirty="0"/>
              <a:t>تتجه فكرة الكمال نحو تحقيق الجمال، والذي لا يتحقق إلا بغاية أخلاقية كما أسلفنا في نقاشنا لخصائص الأدب الكلاسيكي، وإذا كان بعض الكلاسيكيين يرى أن المتعة من سمات الكمال، إلا أن أغلبهم يجمعون على المغزى الأخلاقي بوصفه الأساس الذي يقوم عليه الفن. </a:t>
            </a:r>
            <a:r>
              <a:rPr lang="en-US" sz="1600" dirty="0"/>
              <a:t/>
            </a:r>
            <a:br>
              <a:rPr lang="en-US" sz="1600" dirty="0"/>
            </a:br>
            <a:r>
              <a:rPr lang="ar-SA" sz="1600" dirty="0"/>
              <a:t> غير أن ثمة من يرى فرقاً بين المتعة والمغزى، مثل (كوزيل) الذي رأى أنه ينبغي أن نعرف كيف نمتِّع أوّلاً ثم كيف نعلِّم ثانياً.</a:t>
            </a:r>
            <a:r>
              <a:rPr lang="en-US" sz="1600" dirty="0"/>
              <a:t/>
            </a:r>
            <a:br>
              <a:rPr lang="en-US" sz="1600" dirty="0"/>
            </a:br>
            <a:r>
              <a:rPr lang="ar-SA" sz="1600" b="1" dirty="0"/>
              <a:t>3- قاعدة الوحدات الثلاث: </a:t>
            </a:r>
            <a:r>
              <a:rPr lang="en-US" sz="1600" dirty="0"/>
              <a:t/>
            </a:r>
            <a:br>
              <a:rPr lang="en-US" sz="1600" dirty="0"/>
            </a:br>
            <a:r>
              <a:rPr lang="ar-SA" sz="1600" dirty="0"/>
              <a:t>هذه القاعدة من القواعد الكلاسيكية الأساسية، ويقصد بها الوحدات الثلاث التي تكوِّن العمل الدرامي، وهي: وحدة الحدث أو الموضوع، وحدة الزمان، ووحدة المكان.</a:t>
            </a:r>
            <a:r>
              <a:rPr lang="en-US" sz="1600" dirty="0"/>
              <a:t/>
            </a:r>
            <a:br>
              <a:rPr lang="en-US" sz="1600" dirty="0"/>
            </a:br>
            <a:r>
              <a:rPr lang="ar-SA" sz="1600" dirty="0"/>
              <a:t>أما وحدة الحدث، فيقصد بها أن العمل الدرامي ينبغي أن يقوم بمعالجة موضوع واحد أو حدثٍ واحدٍ له بداية ووسط ونهاية. وهذا الحدث ينبغي أن تكون أجزاؤه مترابطة البناء، لا تقبل الإضافة أو الحذف.</a:t>
            </a:r>
            <a:r>
              <a:rPr lang="en-US" sz="1600" dirty="0"/>
              <a:t/>
            </a:r>
            <a:br>
              <a:rPr lang="en-US" sz="1600" dirty="0"/>
            </a:br>
            <a:r>
              <a:rPr lang="ar-SA" sz="1600" dirty="0"/>
              <a:t>   أما وحدة الزمان، فقد أشار إليها أرسطو في كتابه (فن الشعر)، وحددها بدورة شمسية كاملة، نهار يوم واحد، أو (24 ساعة) كما فهمها البعض. وهذا يعني أن الفعل الدرامي يتطوّر خلال اليوم من بدايته حتى نهايته، فلا يتجاوز ذلك.</a:t>
            </a:r>
            <a:r>
              <a:rPr lang="en-US" sz="1600" dirty="0"/>
              <a:t/>
            </a:r>
            <a:br>
              <a:rPr lang="en-US" sz="1600" dirty="0"/>
            </a:br>
            <a:r>
              <a:rPr lang="ar-SA" sz="1600" dirty="0"/>
              <a:t>وأما وحدة المكان، فتعني أن الحدث ينبغي أن يدور في مكانٍ واحدٍ كأن تكون جزيرة أو مدينة أو مقاطعة.</a:t>
            </a:r>
            <a:r>
              <a:rPr lang="en-US" sz="1600" dirty="0"/>
              <a:t/>
            </a:r>
            <a:br>
              <a:rPr lang="en-US" sz="1600" dirty="0"/>
            </a:br>
            <a:r>
              <a:rPr lang="ar-SA" sz="1600" dirty="0"/>
              <a:t>ووحدتا الزمان والمكان تعطيان المأساة قوتها النفسية حيث الإيجاز والامتلاء.</a:t>
            </a:r>
            <a:r>
              <a:rPr lang="en-US" sz="1600" dirty="0"/>
              <a:t/>
            </a:r>
            <a:br>
              <a:rPr lang="en-US" sz="1600" dirty="0"/>
            </a:br>
            <a:endParaRPr lang="ar-IQ" sz="1600" dirty="0"/>
          </a:p>
        </p:txBody>
      </p:sp>
    </p:spTree>
    <p:extLst>
      <p:ext uri="{BB962C8B-B14F-4D97-AF65-F5344CB8AC3E}">
        <p14:creationId xmlns:p14="http://schemas.microsoft.com/office/powerpoint/2010/main" val="1534397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pPr algn="r"/>
            <a:endParaRPr lang="ar-IQ" sz="1600" dirty="0">
              <a:cs typeface="PT Bold Heading" pitchFamily="2" charset="-78"/>
            </a:endParaRPr>
          </a:p>
        </p:txBody>
      </p:sp>
      <p:sp>
        <p:nvSpPr>
          <p:cNvPr id="3" name="مستطيل 2"/>
          <p:cNvSpPr/>
          <p:nvPr/>
        </p:nvSpPr>
        <p:spPr>
          <a:xfrm>
            <a:off x="191294" y="980728"/>
            <a:ext cx="8640960" cy="2062103"/>
          </a:xfrm>
          <a:prstGeom prst="rect">
            <a:avLst/>
          </a:prstGeom>
        </p:spPr>
        <p:txBody>
          <a:bodyPr wrap="square">
            <a:spAutoFit/>
          </a:bodyPr>
          <a:lstStyle/>
          <a:p>
            <a:r>
              <a:rPr lang="ar-SA" sz="1600" b="1" dirty="0"/>
              <a:t>- نظرية الأنواع الأدبية: </a:t>
            </a:r>
            <a:endParaRPr lang="en-US" sz="1600" dirty="0"/>
          </a:p>
          <a:p>
            <a:r>
              <a:rPr lang="ar-SA" sz="1600" dirty="0"/>
              <a:t> لا شك أن الأدب الكلاسيكي عرف عدداً من الأنواع الأدبية، من أهمها: الملحمة، المأساة، الملهاة، الشعر الغنائي.</a:t>
            </a:r>
            <a:endParaRPr lang="en-US" sz="1600" dirty="0"/>
          </a:p>
          <a:p>
            <a:r>
              <a:rPr lang="ar-SA" sz="1600" dirty="0"/>
              <a:t>وتحتل الملحمة المكانة الأولى بين هذه الأنواع الأدبية، فقد برز الأدب الملحمي وشكّل حضوراً قوياً منذ النجاح الكبير الذي حققته الإلياذة الإغريقية للشاعر هوميروس، الإنيادة اللاتينية للشاعر الروماني فرجيل. ويرى كثير من الدارسين أن أدب الملاحم الذي اشتهر في القديم واندثر في العصر الحديث قد ترك مكانه للرواية التي تعدُّ الوريث الشرعي لهذا الفنّ في وقتنا الحاضر.</a:t>
            </a:r>
            <a:endParaRPr lang="en-US" sz="1600" dirty="0"/>
          </a:p>
          <a:p>
            <a:r>
              <a:rPr lang="ar-SA" sz="1600" dirty="0"/>
              <a:t>    أما المأساة فتحتل المكانة الثانية بعد الملحمة، فهي تقدَّم في أسلوب رصين، وتعالج القضايا الجادة، بشكل درامي (مسرحي) لا روائي. </a:t>
            </a:r>
            <a:endParaRPr lang="en-US" sz="1600" dirty="0"/>
          </a:p>
          <a:p>
            <a:r>
              <a:rPr lang="ar-SA" sz="1600" dirty="0"/>
              <a:t>  ثم تأتي بعد ذلك الملهاة، والتي تعالج قضاياها بطريقة هزلية ساخرة ثم يأتي بعدها الشعر الغنائي. </a:t>
            </a:r>
            <a:endParaRPr lang="ar-IQ" sz="1600" dirty="0"/>
          </a:p>
        </p:txBody>
      </p:sp>
    </p:spTree>
    <p:extLst>
      <p:ext uri="{BB962C8B-B14F-4D97-AF65-F5344CB8AC3E}">
        <p14:creationId xmlns:p14="http://schemas.microsoft.com/office/powerpoint/2010/main" val="8736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r>
              <a:rPr lang="ar-IQ" dirty="0" smtClean="0">
                <a:cs typeface="PT Bold Heading" pitchFamily="2" charset="-78"/>
              </a:rPr>
              <a:t/>
            </a:r>
            <a:br>
              <a:rPr lang="ar-IQ" dirty="0" smtClean="0">
                <a:cs typeface="PT Bold Heading" pitchFamily="2" charset="-78"/>
              </a:rPr>
            </a:br>
            <a:r>
              <a:rPr lang="ar-IQ" dirty="0">
                <a:cs typeface="PT Bold Heading" pitchFamily="2" charset="-78"/>
              </a:rPr>
              <a:t/>
            </a:r>
            <a:br>
              <a:rPr lang="ar-IQ" dirty="0">
                <a:cs typeface="PT Bold Heading" pitchFamily="2" charset="-78"/>
              </a:rPr>
            </a:br>
            <a:r>
              <a:rPr lang="ar-IQ" dirty="0" smtClean="0">
                <a:cs typeface="PT Bold Heading" pitchFamily="2" charset="-78"/>
              </a:rPr>
              <a:t/>
            </a:r>
            <a:br>
              <a:rPr lang="ar-IQ" dirty="0" smtClean="0">
                <a:cs typeface="PT Bold Heading" pitchFamily="2" charset="-78"/>
              </a:rPr>
            </a:br>
            <a:r>
              <a:rPr lang="ar-IQ" dirty="0">
                <a:cs typeface="PT Bold Heading" pitchFamily="2" charset="-78"/>
              </a:rPr>
              <a:t/>
            </a:r>
            <a:br>
              <a:rPr lang="ar-IQ" dirty="0">
                <a:cs typeface="PT Bold Heading" pitchFamily="2" charset="-78"/>
              </a:rPr>
            </a:br>
            <a:r>
              <a:rPr lang="ar-SA" sz="3600" b="1" dirty="0">
                <a:cs typeface="PT Bold Heading" pitchFamily="2" charset="-78"/>
              </a:rPr>
              <a:t>المحاضرة الرابعة</a:t>
            </a:r>
            <a:r>
              <a:rPr lang="en-US" dirty="0"/>
              <a:t/>
            </a:r>
            <a:br>
              <a:rPr lang="en-US" dirty="0"/>
            </a:br>
            <a:endParaRPr lang="ar-IQ" dirty="0">
              <a:cs typeface="PT Bold Heading" pitchFamily="2" charset="-78"/>
            </a:endParaRPr>
          </a:p>
        </p:txBody>
      </p:sp>
    </p:spTree>
    <p:extLst>
      <p:ext uri="{BB962C8B-B14F-4D97-AF65-F5344CB8AC3E}">
        <p14:creationId xmlns:p14="http://schemas.microsoft.com/office/powerpoint/2010/main" val="2272797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pPr algn="r"/>
            <a:r>
              <a:rPr lang="ar-SA" sz="1600" b="1" u="sng" dirty="0"/>
              <a:t>الكلاسيكية في الأدب العربي</a:t>
            </a:r>
            <a:r>
              <a:rPr lang="en-US" sz="1600" dirty="0"/>
              <a:t/>
            </a:r>
            <a:br>
              <a:rPr lang="en-US" sz="1600" dirty="0"/>
            </a:br>
            <a:r>
              <a:rPr lang="ar-SA" sz="1600" b="1" dirty="0"/>
              <a:t>خصائصها:</a:t>
            </a:r>
            <a:r>
              <a:rPr lang="en-US" sz="1600" dirty="0"/>
              <a:t/>
            </a:r>
            <a:br>
              <a:rPr lang="en-US" sz="1600" dirty="0"/>
            </a:br>
            <a:r>
              <a:rPr lang="ar-SA" sz="1600" dirty="0"/>
              <a:t>ظهرت في القرن التاسع عشر وأوائل القرن العشرين، وأُطلق عليها مسميات عديدة في الأدب العربي، ولكلِّ اسم دلالته، فمنهم من أطلق عليها المدرسة الاتِّباعية، نظراً لاتِّباعها طرائق القُدامى في الإبداع، وآخرون أطلقوا عليها الإحيائية، نسبة لإحيائها لسَنن القصيدة العربية القديمة في إنتاجها الشعري، وقد يسميها البعض بالمدرسة المحافظة، حيث المحافظة على التراث أو تقليده، ومنهم من ربطها بالمصطلح الغربي الكلاسيكية. </a:t>
            </a:r>
            <a:r>
              <a:rPr lang="en-US" sz="1600" dirty="0"/>
              <a:t/>
            </a:r>
            <a:br>
              <a:rPr lang="en-US" sz="1600" dirty="0"/>
            </a:br>
            <a:r>
              <a:rPr lang="ar-SA" sz="1600" dirty="0"/>
              <a:t>  ينبغي أن نُشير إلى أن المدرسة الاتّباعية العربية بالرغم مشابهتها للكلاسيكية الغربية، إلا أنها لم تظهر نتيجة التأثُّر بها كما في بقية المدارس الأخرى، وإنما ولّدتها ظروف مشابهة لتلك التي أنتجت الكلاسيكية الغربية، حيث كان المجتمع العربي يعيش حالة ضعف فنّي وفكري كبيرة قبل ظهورها، لذلك حينما بدأ هذا المجتمع في النهوض رجع إلى تراثه القديم وأخذ نماذجه الإبداعية منه، تماماً كما فعلت الكلاسيكية الغربية برجوعها للأدبيْن اليوناني والروماني القديميْن.</a:t>
            </a:r>
            <a:r>
              <a:rPr lang="en-US" sz="1600" dirty="0"/>
              <a:t/>
            </a:r>
            <a:br>
              <a:rPr lang="en-US" sz="1600" dirty="0"/>
            </a:br>
            <a:r>
              <a:rPr lang="ar-SA" sz="1600" u="sng" dirty="0"/>
              <a:t>وتتمثّل أهم خصائص هذه المدرسة فيما يلي:</a:t>
            </a:r>
            <a:r>
              <a:rPr lang="en-US" sz="1600" dirty="0"/>
              <a:t/>
            </a:r>
            <a:br>
              <a:rPr lang="en-US" sz="1600" dirty="0"/>
            </a:br>
            <a:r>
              <a:rPr lang="en-US" sz="1600" dirty="0"/>
              <a:t>1</a:t>
            </a:r>
            <a:r>
              <a:rPr lang="ar-SA" sz="1600" dirty="0"/>
              <a:t>- احتذاء النماذج الفنّية العربية القديمة في الشعر من حيث الصياغة وبناء القصيدة، فالاتباعيون هم أوّل من ردّ إلى القصيدة العربية نصاعتها وصفائها القديميْن، فقد اختاروا أحسن أساليب العرب وأفصح ألفاظهم.</a:t>
            </a:r>
            <a:r>
              <a:rPr lang="en-US" sz="1600" dirty="0"/>
              <a:t/>
            </a:r>
            <a:br>
              <a:rPr lang="en-US" sz="1600" dirty="0"/>
            </a:br>
            <a:r>
              <a:rPr lang="en-US" sz="1600" dirty="0"/>
              <a:t>2</a:t>
            </a:r>
            <a:r>
              <a:rPr lang="ar-SA" sz="1600" dirty="0"/>
              <a:t>- لم يقتصر الأمر على الجانب الفنّي، بل تعدّاه إلى الجانب المعنوي، حيث تمثّل شعراء الإحياء أفكار العرب وصورهم وعواطفهم.</a:t>
            </a:r>
            <a:r>
              <a:rPr lang="en-US" sz="1600" dirty="0"/>
              <a:t/>
            </a:r>
            <a:br>
              <a:rPr lang="en-US" sz="1600" dirty="0"/>
            </a:br>
            <a:r>
              <a:rPr lang="en-US" sz="1600" dirty="0"/>
              <a:t>3</a:t>
            </a:r>
            <a:r>
              <a:rPr lang="ar-SA" sz="1600" dirty="0"/>
              <a:t>- في تعبير الاتباعيين العرب عن الموضوعات القديمة افتتح الكثيرون منهم، خاصة الأوائل قصائدهم بالوقوف على الأطلال والغزل، ثم انتقلوا إلى الأغراض القديمة من مدحٍ ورثاءٍ وحكمة وغيرها.</a:t>
            </a:r>
            <a:r>
              <a:rPr lang="en-US" sz="1600" dirty="0"/>
              <a:t/>
            </a:r>
            <a:br>
              <a:rPr lang="en-US" sz="1600" dirty="0"/>
            </a:br>
            <a:r>
              <a:rPr lang="ar-SA" sz="1600" dirty="0"/>
              <a:t>4- تقدير القيم الإنسانية مثل الصدق والوفاء والنجدة والمروءة، ومدح الأخلاق الفاضلة، ونبذ الدنيئة. فقد ظلّ التهذيب الخُلقي والهدف التربوي هاجساً من أعظم هواجس الاتباعيين شأنهم في ذلك شأن الكلاسيكيين الغربيين، فقد قال شوقي:</a:t>
            </a:r>
            <a:r>
              <a:rPr lang="en-US" sz="1600" dirty="0"/>
              <a:t/>
            </a:r>
            <a:br>
              <a:rPr lang="en-US" sz="1600" dirty="0"/>
            </a:br>
            <a:r>
              <a:rPr lang="ar-SA" sz="1600" dirty="0"/>
              <a:t>   إنّما الأمم الأخلاق ما بقيت    فإن هموا ذهبت أخلاقهم ذهبوا </a:t>
            </a:r>
            <a:r>
              <a:rPr lang="en-US" sz="1600" dirty="0"/>
              <a:t/>
            </a:r>
            <a:br>
              <a:rPr lang="en-US" sz="1600" dirty="0"/>
            </a:br>
            <a:r>
              <a:rPr lang="ar-SA" sz="1600" dirty="0"/>
              <a:t>5- من حيث الموسيقى حافظت المدرسة على وحدة الوزن ووحدة القافية في القصيدة الشعرية.</a:t>
            </a:r>
            <a:r>
              <a:rPr lang="en-US" sz="1600" dirty="0"/>
              <a:t/>
            </a:r>
            <a:br>
              <a:rPr lang="en-US" sz="1600" dirty="0"/>
            </a:br>
            <a:r>
              <a:rPr lang="ar-SA" sz="1600" dirty="0"/>
              <a:t>6- وعلى العموم تمسُّكت المدرسة بعمود الشعر العربي الذي يحدد أُسس التشكيل الجمالي في القصيدة العربية، حيث شرف المعنى وصحته، وجزالة اللفظ واستقامته، والإجادة في الوصف، والإصابة في التشبيه وما إلى ذلك.</a:t>
            </a:r>
            <a:r>
              <a:rPr lang="en-US" sz="1600" dirty="0"/>
              <a:t/>
            </a:r>
            <a:br>
              <a:rPr lang="en-US" sz="1600" dirty="0"/>
            </a:br>
            <a:endParaRPr lang="ar-IQ" sz="1600" dirty="0"/>
          </a:p>
        </p:txBody>
      </p:sp>
    </p:spTree>
    <p:extLst>
      <p:ext uri="{BB962C8B-B14F-4D97-AF65-F5344CB8AC3E}">
        <p14:creationId xmlns:p14="http://schemas.microsoft.com/office/powerpoint/2010/main" val="4062937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r>
              <a:rPr lang="ar-IQ" sz="1600" dirty="0" smtClean="0"/>
              <a:t/>
            </a:r>
            <a:br>
              <a:rPr lang="ar-IQ" sz="1600" dirty="0" smtClean="0"/>
            </a:br>
            <a:r>
              <a:rPr lang="ar-IQ" sz="1600" dirty="0"/>
              <a:t/>
            </a:r>
            <a:br>
              <a:rPr lang="ar-IQ" sz="1600" dirty="0"/>
            </a:br>
            <a:r>
              <a:rPr lang="ar-IQ" sz="1600" dirty="0" smtClean="0"/>
              <a:t/>
            </a:r>
            <a:br>
              <a:rPr lang="ar-IQ" sz="1600" dirty="0" smtClean="0"/>
            </a:br>
            <a:r>
              <a:rPr lang="ar-IQ" sz="1600" dirty="0"/>
              <a:t/>
            </a:r>
            <a:br>
              <a:rPr lang="ar-IQ" sz="1600" dirty="0"/>
            </a:br>
            <a:r>
              <a:rPr lang="ar-IQ" sz="1600" dirty="0" smtClean="0"/>
              <a:t/>
            </a:r>
            <a:br>
              <a:rPr lang="ar-IQ" sz="1600" dirty="0" smtClean="0"/>
            </a:br>
            <a:r>
              <a:rPr lang="ar-IQ" sz="1600" dirty="0"/>
              <a:t/>
            </a:r>
            <a:br>
              <a:rPr lang="ar-IQ" sz="1600" dirty="0"/>
            </a:br>
            <a:r>
              <a:rPr lang="ar-IQ" sz="1600" dirty="0" smtClean="0"/>
              <a:t/>
            </a:r>
            <a:br>
              <a:rPr lang="ar-IQ" sz="1600" dirty="0" smtClean="0"/>
            </a:br>
            <a:r>
              <a:rPr lang="ar-IQ" sz="1600" dirty="0"/>
              <a:t/>
            </a:r>
            <a:br>
              <a:rPr lang="ar-IQ" sz="1600" dirty="0"/>
            </a:br>
            <a:r>
              <a:rPr lang="ar-IQ" sz="2800" dirty="0" smtClean="0">
                <a:cs typeface="PT Bold Heading" pitchFamily="2" charset="-78"/>
              </a:rPr>
              <a:t/>
            </a:r>
            <a:br>
              <a:rPr lang="ar-IQ" sz="2800" dirty="0" smtClean="0">
                <a:cs typeface="PT Bold Heading" pitchFamily="2" charset="-78"/>
              </a:rPr>
            </a:br>
            <a:r>
              <a:rPr lang="ar-SA" sz="2800" dirty="0">
                <a:cs typeface="PT Bold Heading" pitchFamily="2" charset="-78"/>
              </a:rPr>
              <a:t>المحاضرة الخامسة</a:t>
            </a:r>
            <a:r>
              <a:rPr lang="en-US" sz="2800" dirty="0">
                <a:cs typeface="PT Bold Heading" pitchFamily="2" charset="-78"/>
              </a:rPr>
              <a:t/>
            </a:r>
            <a:br>
              <a:rPr lang="en-US" sz="2800" dirty="0">
                <a:cs typeface="PT Bold Heading" pitchFamily="2" charset="-78"/>
              </a:rPr>
            </a:br>
            <a:endParaRPr lang="ar-IQ" sz="2800" dirty="0">
              <a:cs typeface="PT Bold Heading" pitchFamily="2" charset="-78"/>
            </a:endParaRPr>
          </a:p>
        </p:txBody>
      </p:sp>
    </p:spTree>
    <p:extLst>
      <p:ext uri="{BB962C8B-B14F-4D97-AF65-F5344CB8AC3E}">
        <p14:creationId xmlns:p14="http://schemas.microsoft.com/office/powerpoint/2010/main" val="2860396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marL="0" indent="0">
              <a:buNone/>
            </a:pPr>
            <a:r>
              <a:rPr lang="ar-SA" sz="1600" b="1" dirty="0"/>
              <a:t>نُقّاد الاتِّباعية:</a:t>
            </a:r>
            <a:endParaRPr lang="en-US" sz="1600" dirty="0"/>
          </a:p>
          <a:p>
            <a:pPr marL="0" indent="0">
              <a:buNone/>
            </a:pPr>
            <a:r>
              <a:rPr lang="ar-SA" sz="1600" dirty="0"/>
              <a:t> ظهر عدد من النقّاد في عصر النهضة الأدبية كانوا ينظِّرون لمدرسة الإحياء، لعلّ من أبرزهم:</a:t>
            </a:r>
            <a:endParaRPr lang="en-US" sz="1600" dirty="0"/>
          </a:p>
          <a:p>
            <a:pPr marL="0" indent="0">
              <a:buNone/>
            </a:pPr>
            <a:r>
              <a:rPr lang="ar-SA" sz="1600" dirty="0"/>
              <a:t>- حسين المرصفي: يعدّه الكثيرون الممثِّل الرئيس للتيار الإحيائي في النقد العربي، خاصة في كتابه (الوسيلة الأدبية للعلوم العربية)، هذا الكتاب الذي حوى مختلف علوم اللغة العربية، حيث تطرّق فيه للغة بنحوها وصرفها وبلاغتها، كما اختار فيه جملة من النماذج الشعرية، ودرس أشعار البارودي وكتابات عبد الله فكري النثرية، ووازن بين هذه النماذج وما يماثلها من التراث الأدبي القديم.</a:t>
            </a:r>
            <a:endParaRPr lang="en-US" sz="1600" dirty="0"/>
          </a:p>
          <a:p>
            <a:pPr marL="0" indent="0">
              <a:buNone/>
            </a:pPr>
            <a:r>
              <a:rPr lang="ar-SA" sz="1600" dirty="0"/>
              <a:t>أمّا مذهب المرصفي النقدي فيمكن النظر إليه من زاويتيْن:</a:t>
            </a:r>
            <a:endParaRPr lang="en-US" sz="1600" dirty="0"/>
          </a:p>
          <a:p>
            <a:pPr marL="0" indent="0">
              <a:buNone/>
            </a:pPr>
            <a:r>
              <a:rPr lang="ar-SA" sz="1600" b="1" dirty="0"/>
              <a:t>(الأولى)</a:t>
            </a:r>
            <a:r>
              <a:rPr lang="ar-SA" sz="1600" dirty="0"/>
              <a:t> تتعلّق بجهوده النظرية</a:t>
            </a:r>
            <a:endParaRPr lang="en-US" sz="1600" dirty="0"/>
          </a:p>
          <a:p>
            <a:pPr marL="0" indent="0">
              <a:buNone/>
            </a:pPr>
            <a:r>
              <a:rPr lang="ar-SA" sz="1600" b="1" dirty="0"/>
              <a:t>(الثانية)</a:t>
            </a:r>
            <a:r>
              <a:rPr lang="ar-SA" sz="1600" dirty="0"/>
              <a:t> تتصل بممارساته التطبيقية</a:t>
            </a:r>
            <a:endParaRPr lang="en-US" sz="1600" dirty="0"/>
          </a:p>
          <a:p>
            <a:pPr marL="0" indent="0">
              <a:buNone/>
            </a:pPr>
            <a:r>
              <a:rPr lang="ar-SA" sz="1600" dirty="0"/>
              <a:t> فيما يخص الجهود النظرية فقد كان المرصفي يوصي الشعراء بضرورة حفظ واستظهار شعر كبار الشعراء في القديم والنسج على منوالهم، فالتمرّس بأشعار القدماء النابهين عنده أولى من حفظ قواعد اللغة والعروض. فقد لاحظ أن الشاعر الإحيائي الكبير محمود سامي البارودي لم يُعنَ بقراءة كتب النحو أو البلاغة أو العروض، وإنما كان يصدر عن طبع تكوَّن لديه بطول التمرُّس بأساليب الشعراء القُدامى.</a:t>
            </a:r>
            <a:endParaRPr lang="en-US" sz="1600" dirty="0"/>
          </a:p>
          <a:p>
            <a:pPr marL="0" indent="0">
              <a:buNone/>
            </a:pPr>
            <a:r>
              <a:rPr lang="ar-SA" sz="1600" dirty="0"/>
              <a:t>أما ممارساته التطبيقية، فقد اعتمد فيها كثيراً على أشعار البارودي حيث يعمد أوّلاً إلى النموذج القديم وشرحه، وبيان ما هو متداول من معانيه، ثم يعمد ثانياً إلى النموذج الذي عارض فيه البارودي تلك القصيدة، فيتحدّث عنها حديثاً مطوّلا غالباً ما ينتهي إلى امتداحها حين يجد هذا النموذج المختار سار على نهج القدامى.</a:t>
            </a:r>
            <a:endParaRPr lang="en-US" sz="1600" dirty="0"/>
          </a:p>
          <a:p>
            <a:pPr marL="0" indent="0">
              <a:buNone/>
            </a:pPr>
            <a:r>
              <a:rPr lang="ar-SA" sz="1600" dirty="0"/>
              <a:t>   ومن النقاد الذين عاصروا المرصفي الناقد المويلحي (الابن)، والذي يلمح الدارس لنقده أنه يعتمد المنهج اللغوي الإحيائي بوضوح في حديثه عن ديوان أحمد شوقي، فقد توقّف عند بعض قصائد شوقي المتميِّزة، وتتبّع معانيها اللغوية، وسفّه مدلولاتها، وبيّن ما وقع فيه من أخطاء.</a:t>
            </a:r>
            <a:endParaRPr lang="en-US" sz="1600" dirty="0"/>
          </a:p>
          <a:p>
            <a:pPr marL="0" indent="0">
              <a:buNone/>
            </a:pPr>
            <a:r>
              <a:rPr lang="ar-SA" sz="1600" dirty="0"/>
              <a:t>ويربط المويلحي الوزن بالحالة النفسية، فالشعر عنده يرتدُّ إلى حالة البهاء أو الجمال الباطني المركوزة في النفس، وأخصّ خصائص هذه الحالة أنّها تُمتِّع في ذاتها، ولا عبرة معها بالمضمون.</a:t>
            </a:r>
            <a:endParaRPr lang="en-US" sz="1600" dirty="0"/>
          </a:p>
        </p:txBody>
      </p:sp>
    </p:spTree>
    <p:extLst>
      <p:ext uri="{BB962C8B-B14F-4D97-AF65-F5344CB8AC3E}">
        <p14:creationId xmlns:p14="http://schemas.microsoft.com/office/powerpoint/2010/main" val="360765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buNone/>
            </a:pPr>
            <a:r>
              <a:rPr lang="ar-SA" sz="1600" dirty="0">
                <a:cs typeface="+mj-cs"/>
              </a:rPr>
              <a:t> أما الناقد الإحيائي خليل اليازجي، فقد ركّز على صورة المعاني الشعرية، وربط بينها وبين صفاء اللفظ وتعقيده في سطوع الدلالة وإفسادها.</a:t>
            </a:r>
            <a:endParaRPr lang="en-US" sz="1600" dirty="0">
              <a:cs typeface="+mj-cs"/>
            </a:endParaRPr>
          </a:p>
          <a:p>
            <a:pPr marL="0" indent="0">
              <a:buNone/>
            </a:pPr>
            <a:r>
              <a:rPr lang="ar-SA" sz="1600" dirty="0">
                <a:cs typeface="+mj-cs"/>
              </a:rPr>
              <a:t>    أما أحمد فارس الشدياق، فقد تلمّس بعض مظاهر الصلة بين الشعر والفلسفة، وهاجم التكلُّف والزخرفة، مركِّزاً على الجانب الوجداني.</a:t>
            </a:r>
            <a:endParaRPr lang="en-US" sz="1600" dirty="0">
              <a:cs typeface="+mj-cs"/>
            </a:endParaRPr>
          </a:p>
          <a:p>
            <a:pPr marL="0" indent="0">
              <a:buNone/>
            </a:pPr>
            <a:r>
              <a:rPr lang="ar-SA" sz="1600" dirty="0">
                <a:cs typeface="+mj-cs"/>
              </a:rPr>
              <a:t>وأما الشاعر والناقد مطران خليل مطران، الذي يمثِّل جسراً بين المدرسة الإحيائية والرومانسية، فقد هاجم الجمود في التعبير وتطرّق إلى ضرورة الصدق الفنّي، وشدد على وحدة القصيدة الفنّية مُشيراً إلى أنه لا ينبغي أن يُنظر إلى القصيدة من خلال البيت الواحد، ولكن إلى جملة القصيدة في تركيبها وفي تناسق معانيها وتآلفها، وأرسى مفهوماً جديداً لبناء العمل الأدبي.</a:t>
            </a:r>
            <a:endParaRPr lang="en-US" sz="1600" dirty="0">
              <a:cs typeface="+mj-cs"/>
            </a:endParaRPr>
          </a:p>
          <a:p>
            <a:pPr marL="0" indent="0">
              <a:buNone/>
            </a:pPr>
            <a:r>
              <a:rPr lang="ar-SA" sz="1600" dirty="0">
                <a:cs typeface="+mj-cs"/>
              </a:rPr>
              <a:t>   ومع هذه اللمحات التجديدية في نقد مطران إلا أنه بقي وفياً لمنهج الإحياء، حتى قال عنه الناقد المعاصر محمّد مندور: إن منهجه يشبه إلى حدٍّ كبير منهج المدرسة الكلاسيكية الجديدة في فرنسا والتي تلخِّصها مقولة أحد شعرائها (فلنقل أفكاراً جديدة في أشعار قديمة).  </a:t>
            </a:r>
            <a:endParaRPr lang="en-US" sz="1600" dirty="0">
              <a:cs typeface="+mj-cs"/>
            </a:endParaRPr>
          </a:p>
          <a:p>
            <a:pPr marL="0" indent="0">
              <a:buNone/>
            </a:pPr>
            <a:r>
              <a:rPr lang="ar-SA" sz="1600" b="1" dirty="0">
                <a:cs typeface="+mj-cs"/>
              </a:rPr>
              <a:t>مصادر الاتّباعية: </a:t>
            </a:r>
            <a:endParaRPr lang="en-US" sz="1600" dirty="0">
              <a:cs typeface="+mj-cs"/>
            </a:endParaRPr>
          </a:p>
          <a:p>
            <a:pPr marL="0" indent="0">
              <a:buNone/>
            </a:pPr>
            <a:r>
              <a:rPr lang="ar-SA" sz="1600" dirty="0">
                <a:cs typeface="+mj-cs"/>
              </a:rPr>
              <a:t>تتمثّل مصادر المدرسة الاتّباعية في النموذج الفنّي في الشعر العربي القديم، وفي هذا الصدد أُلّفت العديد من الكتب في العصر الحديث تعدّ مصادر لنهج مدرسة الإحياء، فقد حاول أصحاب هذه الكتب أن يعرّفوا بطبيعة الشعر العربي القديم من حيث بنائه الفنّي والفكري، لعلّ من أهم هذه الكتب، الكتاب القيِّم للدكتور عبد الله الطيّب (المرشد إلى فهم أشعار العرب) في عدة أجزاء، ناقش من خلالها العديد من قضايا الشعر العربي القديم الذي تأثّر به شعراء ونقّاد المدرسة الإحيائية. فمن أهم تلك القضايا التي عالجها الكتاب:</a:t>
            </a:r>
            <a:endParaRPr lang="en-US" sz="1600" dirty="0">
              <a:cs typeface="+mj-cs"/>
            </a:endParaRPr>
          </a:p>
          <a:p>
            <a:pPr marL="0" indent="0">
              <a:buNone/>
            </a:pPr>
            <a:r>
              <a:rPr lang="ar-SA" sz="1600" dirty="0">
                <a:cs typeface="+mj-cs"/>
              </a:rPr>
              <a:t>1- البنية الإيقاعية للشعر العربي، فدرس القوافي الأوزان، واستقصى الصلة بين أنواع القوافي والبحور الشعرية استقصاءً واسعاً، وقد لمس مسألة مهمة تمثّلت في الملاءمة بين البحور الشعرية والموضوعات.</a:t>
            </a:r>
            <a:endParaRPr lang="en-US" sz="1600" dirty="0">
              <a:cs typeface="+mj-cs"/>
            </a:endParaRPr>
          </a:p>
          <a:p>
            <a:pPr marL="0" indent="0">
              <a:buNone/>
            </a:pPr>
            <a:r>
              <a:rPr lang="ar-SA" sz="1600" dirty="0">
                <a:cs typeface="+mj-cs"/>
              </a:rPr>
              <a:t>2- تحدّث عن رمزية الشوق والحنين، ورمزية المعاهد والديار، فقد تحدّث عن الأثافي والرماد والحَمام والليل والنجوم، فرأى أنها جميعاً مع غيرها رموزاً للحنين في الشعر العربي.</a:t>
            </a:r>
            <a:endParaRPr lang="en-US" sz="1600" dirty="0">
              <a:cs typeface="+mj-cs"/>
            </a:endParaRPr>
          </a:p>
          <a:p>
            <a:pPr marL="0" indent="0">
              <a:buNone/>
            </a:pPr>
            <a:r>
              <a:rPr lang="ar-SA" sz="1600" dirty="0">
                <a:cs typeface="+mj-cs"/>
              </a:rPr>
              <a:t>3- أفرد باباً للحديث عن الغزل وأوصاف النساء، متحدّثاً عن مقاييس الجمال عند العرب، فأشار إلى أن العرب ذكرت من أوصاف النساء ضروباً لا تُحصى، كانت تُتخذ مداخل لشعر الغزل، من ذلك المرأة المنعّمة، والجميلة الفارعة، والمرأة الضخمة، والشمطاء، والوالهة، والجليلة المهيبة، وغير تلك من الصفات التي نجدها في أشعار القدماء وأخذها عنهم شعراء الإحياء في العصر الحديث.</a:t>
            </a:r>
            <a:endParaRPr lang="en-US" sz="1600" dirty="0">
              <a:cs typeface="+mj-cs"/>
            </a:endParaRPr>
          </a:p>
          <a:p>
            <a:pPr marL="0" indent="0">
              <a:buNone/>
            </a:pPr>
            <a:r>
              <a:rPr lang="ar-SA" sz="1600" dirty="0">
                <a:cs typeface="+mj-cs"/>
              </a:rPr>
              <a:t>  بالإضافة إلى مراجع أخرى مهمة، مثل كتاب (تاريخ الشعر العربي) لنجيب البهبيتي، وكتاب (قضية عمود الشعر في النقد العربي القديم) للدكتور وليد قصّاب، وغيرها</a:t>
            </a:r>
            <a:r>
              <a:rPr lang="ar-SA" sz="1600" dirty="0" smtClean="0">
                <a:cs typeface="+mj-cs"/>
              </a:rPr>
              <a:t>.</a:t>
            </a:r>
            <a:endParaRPr lang="ar-IQ" sz="1600" dirty="0" smtClean="0">
              <a:cs typeface="+mj-cs"/>
            </a:endParaRPr>
          </a:p>
          <a:p>
            <a:pPr marL="0" indent="0">
              <a:buNone/>
            </a:pPr>
            <a:r>
              <a:rPr lang="ar-SA" sz="1600" dirty="0"/>
              <a:t>ومن أبرز شعراء الاتجاه الإحيائي في الأدب العربي: محمود سامي البارودي، أحمد شوقي، حافظ إبراهيم، جميل صدقي الزهاوي، معروف الرصافي، محمد سعيد العباسي، محمد بن عثيمين، عبد الله بن خميس، أحمد الغزاوي، وغيرهم في البيئات الثقافية العربية المختلفة.</a:t>
            </a:r>
            <a:endParaRPr lang="en-US" sz="1600" dirty="0"/>
          </a:p>
          <a:p>
            <a:pPr marL="0" indent="0">
              <a:buNone/>
            </a:pPr>
            <a:endParaRPr lang="ar-IQ" sz="1600" dirty="0">
              <a:cs typeface="+mj-cs"/>
            </a:endParaRPr>
          </a:p>
        </p:txBody>
      </p:sp>
    </p:spTree>
    <p:extLst>
      <p:ext uri="{BB962C8B-B14F-4D97-AF65-F5344CB8AC3E}">
        <p14:creationId xmlns:p14="http://schemas.microsoft.com/office/powerpoint/2010/main" val="824142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a:bodyPr>
          <a:lstStyle/>
          <a:p>
            <a:pPr marL="0" indent="0" algn="ctr">
              <a:buNone/>
            </a:pPr>
            <a:endParaRPr lang="ar-IQ" sz="1600" dirty="0" smtClean="0">
              <a:cs typeface="+mj-cs"/>
            </a:endParaRPr>
          </a:p>
          <a:p>
            <a:pPr marL="0" indent="0" algn="ctr">
              <a:buNone/>
            </a:pPr>
            <a:endParaRPr lang="ar-IQ" sz="1600" dirty="0">
              <a:cs typeface="+mj-cs"/>
            </a:endParaRPr>
          </a:p>
          <a:p>
            <a:pPr marL="0" indent="0" algn="ctr">
              <a:buNone/>
            </a:pPr>
            <a:endParaRPr lang="ar-IQ" sz="1600" dirty="0" smtClean="0">
              <a:cs typeface="+mj-cs"/>
            </a:endParaRPr>
          </a:p>
          <a:p>
            <a:pPr marL="0" indent="0" algn="ctr">
              <a:buNone/>
            </a:pPr>
            <a:endParaRPr lang="ar-IQ" sz="1600" dirty="0">
              <a:cs typeface="+mj-cs"/>
            </a:endParaRPr>
          </a:p>
          <a:p>
            <a:pPr marL="0" indent="0" algn="ctr">
              <a:buNone/>
            </a:pPr>
            <a:endParaRPr lang="ar-IQ" sz="1600" dirty="0" smtClean="0">
              <a:cs typeface="+mj-cs"/>
            </a:endParaRPr>
          </a:p>
          <a:p>
            <a:pPr marL="0" indent="0" algn="ctr">
              <a:buNone/>
            </a:pPr>
            <a:endParaRPr lang="ar-IQ" sz="1600" dirty="0">
              <a:cs typeface="+mj-cs"/>
            </a:endParaRPr>
          </a:p>
          <a:p>
            <a:pPr marL="0" indent="0" algn="ctr">
              <a:buNone/>
            </a:pPr>
            <a:endParaRPr lang="ar-IQ" sz="1600" dirty="0" smtClean="0">
              <a:cs typeface="+mj-cs"/>
            </a:endParaRPr>
          </a:p>
          <a:p>
            <a:pPr marL="0" indent="0" algn="ctr">
              <a:buNone/>
            </a:pPr>
            <a:endParaRPr lang="ar-IQ" sz="1600" dirty="0">
              <a:cs typeface="+mj-cs"/>
            </a:endParaRPr>
          </a:p>
          <a:p>
            <a:pPr marL="0" indent="0" algn="ctr">
              <a:buNone/>
            </a:pPr>
            <a:endParaRPr lang="ar-IQ" sz="1600" dirty="0" smtClean="0">
              <a:cs typeface="+mj-cs"/>
            </a:endParaRPr>
          </a:p>
          <a:p>
            <a:pPr marL="0" indent="0" algn="ctr">
              <a:buNone/>
            </a:pPr>
            <a:endParaRPr lang="ar-IQ" sz="2400" dirty="0">
              <a:cs typeface="PT Bold Heading" pitchFamily="2" charset="-78"/>
            </a:endParaRPr>
          </a:p>
          <a:p>
            <a:pPr marL="0" indent="0" algn="ctr">
              <a:buNone/>
            </a:pPr>
            <a:r>
              <a:rPr lang="ar-SA" sz="2400" b="1" dirty="0">
                <a:cs typeface="PT Bold Heading" pitchFamily="2" charset="-78"/>
              </a:rPr>
              <a:t>المحاضرة السادسة</a:t>
            </a:r>
            <a:endParaRPr lang="en-US" sz="2400" dirty="0">
              <a:cs typeface="PT Bold Heading" pitchFamily="2" charset="-78"/>
            </a:endParaRPr>
          </a:p>
          <a:p>
            <a:pPr marL="0" indent="0" algn="ctr">
              <a:buNone/>
            </a:pPr>
            <a:endParaRPr lang="ar-IQ" sz="1600" dirty="0">
              <a:cs typeface="+mj-cs"/>
            </a:endParaRPr>
          </a:p>
        </p:txBody>
      </p:sp>
    </p:spTree>
    <p:extLst>
      <p:ext uri="{BB962C8B-B14F-4D97-AF65-F5344CB8AC3E}">
        <p14:creationId xmlns:p14="http://schemas.microsoft.com/office/powerpoint/2010/main" val="3459652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marL="0" indent="0">
              <a:buNone/>
            </a:pPr>
            <a:r>
              <a:rPr lang="ar-SA" sz="1600" b="1" u="sng" dirty="0"/>
              <a:t>الرومانسية: مفهومها وخصائصها</a:t>
            </a:r>
            <a:endParaRPr lang="en-US" sz="1600" dirty="0"/>
          </a:p>
          <a:p>
            <a:pPr marL="0" indent="0">
              <a:buNone/>
            </a:pPr>
            <a:r>
              <a:rPr lang="ar-SA" sz="1600" b="1" dirty="0"/>
              <a:t>مصطلح رومانسية: المفهوم والجذور</a:t>
            </a:r>
            <a:endParaRPr lang="en-US" sz="1600" dirty="0"/>
          </a:p>
          <a:p>
            <a:pPr marL="0" indent="0">
              <a:buNone/>
            </a:pPr>
            <a:r>
              <a:rPr lang="ar-SA" sz="1600" dirty="0"/>
              <a:t>  بعد ما لا يقل عن القرن والنصف من سيادة المذهب الكلاسيكي بدأ في النصف الثاني من القرن الثامن عشر يتشكّل على أنقاضه تيار جديد في الأدب الغربي عُرف بالمذهب الرومانسي، فما هو إذن مفهوم رومانسي، وما جذوره التاريخية والفلسفية؟</a:t>
            </a:r>
            <a:endParaRPr lang="en-US" sz="1600" dirty="0"/>
          </a:p>
          <a:p>
            <a:pPr marL="0" indent="0">
              <a:buNone/>
            </a:pPr>
            <a:r>
              <a:rPr lang="ar-SA" sz="1600" dirty="0"/>
              <a:t>  لفظة رومانسية مشتقة من كلمة رومانيوس </a:t>
            </a:r>
            <a:r>
              <a:rPr lang="en-US" sz="1600" dirty="0"/>
              <a:t>Romanuis</a:t>
            </a:r>
            <a:r>
              <a:rPr lang="ar-SA" sz="1600" dirty="0"/>
              <a:t> التي أُطلقت على اللغات والآداب التي تفرّعت عن اللغة اللاتينية القديمة والتي كانت تُعامل في القرون الوسطى باعتبارها لهجات عامية للغة روما القديمة، أي اللغة اللاتينية، ولم تعتبر لغات وآداب فصيحة إلا مع بداية عصر النهضة في الغرب، أي بداية العصر الحديث، حيث أخذت تحلّ محل اللغة اللاتينية كلغات ثقافة وأدب وعلم، هذه اللغات هي المعروفة اليوم بالفرنسية والإيطالية والإسبانية والبرتغالية والرومانية. فالرومانسية إحدى لهجات سويسرا. </a:t>
            </a:r>
            <a:endParaRPr lang="en-US" sz="1600" dirty="0"/>
          </a:p>
          <a:p>
            <a:pPr marL="0" indent="0">
              <a:buNone/>
            </a:pPr>
            <a:r>
              <a:rPr lang="ar-SA" sz="1600" dirty="0"/>
              <a:t>    وقد قصد الرومانسيون باختيارهم هذا اللفظ عنواناً لمذهبهم إلى المعارضة بين تواريخهم وآدابهم وثقافاتهم القومية أي الرومانسية، وبين التاريخ والأدب والثقافة الإغريقية واللاتينية القديمة التي سيطرت على الكلاسيكية وقيّدت أدبها بما اُستنبط منها من أصول وقواعد. كان الرومانسيون يقولون ما لنا ولآداب اللاتين والإغريق وأصول فنِّهم، وأمامنا تاريخنا القومي، وثقافتنا القومية. وأن روحنا القومية تطلب إلينا أن نصدر عنها ونتخلّص من القيود والأصول التي تكبّل ملكاتنا، وتبقينا تبعاً وذيولاً للآداب القديمة وأصولها المُدّعاة. </a:t>
            </a:r>
            <a:endParaRPr lang="en-US" sz="1600" dirty="0"/>
          </a:p>
          <a:p>
            <a:pPr marL="0" indent="0">
              <a:buNone/>
            </a:pPr>
            <a:r>
              <a:rPr lang="ar-SA" sz="1600" dirty="0"/>
              <a:t>   لذلك كانت الرومانسية ثورة على الأسس التي قامت عليها الكلاسيكية، وصارت تعني مع مرور الزمن كل ما هو مقابل لها. </a:t>
            </a:r>
            <a:endParaRPr lang="en-US" sz="1600" dirty="0"/>
          </a:p>
          <a:p>
            <a:pPr marL="0" indent="0">
              <a:buNone/>
            </a:pPr>
            <a:r>
              <a:rPr lang="ar-SA" sz="1600" dirty="0"/>
              <a:t>فاستقرّت كلمة الرومانسية حيث تُطلق على مذهبٍ أدبيٍّ بعينه ذي خصائص معروفة، اُستخلصت على المستوى النقدي من مجموع ملامح الحركة الأدبية التي انتشرت في أوربا في أعقاب المذهب الكلاسيكي.</a:t>
            </a:r>
            <a:endParaRPr lang="en-US" sz="1600" dirty="0"/>
          </a:p>
          <a:p>
            <a:pPr marL="0" indent="0">
              <a:buNone/>
            </a:pPr>
            <a:r>
              <a:rPr lang="ar-SA" sz="1600" dirty="0"/>
              <a:t> </a:t>
            </a:r>
            <a:endParaRPr lang="en-US" sz="1600" dirty="0"/>
          </a:p>
          <a:p>
            <a:pPr marL="0" indent="0">
              <a:buNone/>
            </a:pPr>
            <a:endParaRPr lang="ar-IQ" sz="1600" dirty="0">
              <a:cs typeface="+mj-cs"/>
            </a:endParaRPr>
          </a:p>
        </p:txBody>
      </p:sp>
    </p:spTree>
    <p:extLst>
      <p:ext uri="{BB962C8B-B14F-4D97-AF65-F5344CB8AC3E}">
        <p14:creationId xmlns:p14="http://schemas.microsoft.com/office/powerpoint/2010/main" val="492281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ormAutofit/>
          </a:bodyPr>
          <a:lstStyle/>
          <a:p>
            <a:r>
              <a:rPr lang="ar-IQ" dirty="0" smtClean="0">
                <a:cs typeface="PT Bold Heading" pitchFamily="2" charset="-78"/>
              </a:rPr>
              <a:t>المحاضرة الاولى </a:t>
            </a:r>
            <a:endParaRPr lang="ar-IQ" dirty="0">
              <a:cs typeface="PT Bold Heading" pitchFamily="2" charset="-78"/>
            </a:endParaRPr>
          </a:p>
        </p:txBody>
      </p:sp>
    </p:spTree>
    <p:extLst>
      <p:ext uri="{BB962C8B-B14F-4D97-AF65-F5344CB8AC3E}">
        <p14:creationId xmlns:p14="http://schemas.microsoft.com/office/powerpoint/2010/main" val="2928975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Autofit/>
          </a:bodyPr>
          <a:lstStyle/>
          <a:p>
            <a:pPr marL="0" indent="0">
              <a:buNone/>
            </a:pPr>
            <a:r>
              <a:rPr lang="ar-SA" sz="1400" b="1" dirty="0">
                <a:cs typeface="+mj-cs"/>
              </a:rPr>
              <a:t>خصائص الأدب الرومانسي: </a:t>
            </a:r>
            <a:endParaRPr lang="en-US" sz="1400" dirty="0">
              <a:cs typeface="+mj-cs"/>
            </a:endParaRPr>
          </a:p>
          <a:p>
            <a:pPr marL="0" lvl="0" indent="0">
              <a:buNone/>
            </a:pPr>
            <a:r>
              <a:rPr lang="ar-SA" sz="1400" b="1" dirty="0">
                <a:cs typeface="+mj-cs"/>
              </a:rPr>
              <a:t>الاحتجاج على سلطان العقل:</a:t>
            </a:r>
            <a:r>
              <a:rPr lang="ar-SA" sz="1400" dirty="0">
                <a:cs typeface="+mj-cs"/>
              </a:rPr>
              <a:t> والاتجاه نحو القلب ما يجيش فيه من المشاعر والأحاسيس والعواطف، والاندفاع غير المحدود نحو الجمال، والتمرّد على القيود والشكليات الاجتماعية. ولدى عودة الرومانسيين إلى الذات أصبح الفرد محور الأدب، ونما أدب البوح والاعتراف.</a:t>
            </a:r>
            <a:endParaRPr lang="en-US" sz="1400" dirty="0">
              <a:cs typeface="+mj-cs"/>
            </a:endParaRPr>
          </a:p>
          <a:p>
            <a:pPr marL="0" lvl="0" indent="0">
              <a:buNone/>
            </a:pPr>
            <a:r>
              <a:rPr lang="ar-SA" sz="1400" b="1" dirty="0">
                <a:cs typeface="+mj-cs"/>
              </a:rPr>
              <a:t>العودة إلى المصادر القومية والوطنية،</a:t>
            </a:r>
            <a:r>
              <a:rPr lang="ar-SA" sz="1400" dirty="0">
                <a:cs typeface="+mj-cs"/>
              </a:rPr>
              <a:t> والأجواء الشعبية المحلّية، هذه الالتفاتة إلى الماضي القومي كانت مشحونة بكثير من الحنين والأحلام.</a:t>
            </a:r>
            <a:endParaRPr lang="en-US" sz="1400" dirty="0">
              <a:cs typeface="+mj-cs"/>
            </a:endParaRPr>
          </a:p>
          <a:p>
            <a:pPr marL="0" lvl="0" indent="0">
              <a:buNone/>
            </a:pPr>
            <a:r>
              <a:rPr lang="ar-SA" sz="1400" b="1" dirty="0">
                <a:cs typeface="+mj-cs"/>
              </a:rPr>
              <a:t>التمرُّد والبناء في آنٍ معاً:</a:t>
            </a:r>
            <a:r>
              <a:rPr lang="ar-SA" sz="1400" dirty="0">
                <a:cs typeface="+mj-cs"/>
              </a:rPr>
              <a:t> فقد تمرَّد الرومانسيون على جميع القواعد والقوانين والمواضعات الاجتماعية، وراحوا ينشدون الحرية الفكرية والأخلاقية والانعتاق اللانهائي. ومع هذا التمرّد كان يوجد بناء لعالم جديد قوامه الحق والخير والعدل والمساواة والحرية. إنّ رسالتهم كما يقول لامارتين: الهدم في صالح التقدُّم البشري.  </a:t>
            </a:r>
            <a:endParaRPr lang="en-US" sz="1400" dirty="0">
              <a:cs typeface="+mj-cs"/>
            </a:endParaRPr>
          </a:p>
          <a:p>
            <a:pPr marL="0" lvl="0" indent="0">
              <a:buNone/>
            </a:pPr>
            <a:r>
              <a:rPr lang="ar-SA" sz="1400" b="1" dirty="0">
                <a:cs typeface="+mj-cs"/>
              </a:rPr>
              <a:t>العزوف عن الأساطير اليونانية والرومانية:</a:t>
            </a:r>
            <a:r>
              <a:rPr lang="ar-SA" sz="1400" dirty="0">
                <a:cs typeface="+mj-cs"/>
              </a:rPr>
              <a:t> والاغتراف من معين الدين ومصادره، والذي وجد فيه الرومانسيون ملاذاً ترتاح فيه نفوسهم الحائرة، وتسمو فوق الغرائز المادية، فلاحت في أشعارهم ملامح التصوّف والتجلّي.</a:t>
            </a:r>
            <a:endParaRPr lang="en-US" sz="1400" dirty="0">
              <a:cs typeface="+mj-cs"/>
            </a:endParaRPr>
          </a:p>
          <a:p>
            <a:pPr marL="0" lvl="0" indent="0">
              <a:buNone/>
            </a:pPr>
            <a:r>
              <a:rPr lang="ar-SA" sz="1400" b="1" dirty="0">
                <a:cs typeface="+mj-cs"/>
              </a:rPr>
              <a:t>العودة إلى الطبيعة:</a:t>
            </a:r>
            <a:r>
              <a:rPr lang="ar-SA" sz="1400" dirty="0">
                <a:cs typeface="+mj-cs"/>
              </a:rPr>
              <a:t> واتّخاذها إطاراً للمشاهد القصصية، وموضوعاً موحياً أثيرا. فقد اكتشف الرومانسيون ما في الطبيعة من جمال وعظمة، ولا سيما الأجواء العاصفة، والبحار الهائجة، والجبال الشامخة، والغابات الغامضة، والليالي المظلمة، وأخلدوا إلى ما في الطبيعة من هدوءٍ ووحدةٍ وعزلة. وناجوها كأمٍّ رؤوم وحبيبةٍ معشوقة.</a:t>
            </a:r>
            <a:endParaRPr lang="en-US" sz="1400" dirty="0">
              <a:cs typeface="+mj-cs"/>
            </a:endParaRPr>
          </a:p>
          <a:p>
            <a:pPr marL="0" lvl="0" indent="0">
              <a:buNone/>
            </a:pPr>
            <a:r>
              <a:rPr lang="en-US" sz="1400" dirty="0">
                <a:cs typeface="+mj-cs"/>
              </a:rPr>
              <a:t> </a:t>
            </a:r>
            <a:r>
              <a:rPr lang="ar-SA" sz="1400" b="1" dirty="0">
                <a:cs typeface="+mj-cs"/>
              </a:rPr>
              <a:t>الولع بالتغرُّب والغريب:</a:t>
            </a:r>
            <a:r>
              <a:rPr lang="ar-SA" sz="1400" dirty="0">
                <a:cs typeface="+mj-cs"/>
              </a:rPr>
              <a:t> إنه الفرار إلى عوالم جديدة، والترحال إلى البلاد البعيدة، واكتشاف الجديد من الآفاق والغريب من الأقوام، سواءً ضمن أوربا أو في الشرق والقارات الأخرى، وقد انعكس ذلك في أدب القصة والرحلات.</a:t>
            </a:r>
            <a:endParaRPr lang="en-US" sz="1400" dirty="0">
              <a:cs typeface="+mj-cs"/>
            </a:endParaRPr>
          </a:p>
          <a:p>
            <a:pPr marL="0" lvl="0" indent="0">
              <a:buNone/>
            </a:pPr>
            <a:r>
              <a:rPr lang="ar-SA" sz="1400" b="1" dirty="0">
                <a:cs typeface="+mj-cs"/>
              </a:rPr>
              <a:t>البطل الرومانسي:</a:t>
            </a:r>
            <a:r>
              <a:rPr lang="ar-SA" sz="1400" dirty="0">
                <a:cs typeface="+mj-cs"/>
              </a:rPr>
              <a:t> حين عزفت الرومانسية عن الأبطال الخارقين للعادة، والآلهة، وأنصاف الآلهة الذين عرفهم الأدب اليوناني والروماني، فإنها خلقت لنفسها أبطالاً بشريين، استمدّت شخصياتهم من التاريخ الوسيط، أو الوطني المعاصر، أو من الحياة الاجتماعية، ولكن ضمن الإطار الشاعري المحلِّق في أجواء المثالية والعظمة، فهنالك البطل العاشق البائس اليائس، والبطل الممثِّل للعظمة الملحمية والعبقرية القومية، والبطل المعذَّب الشديد الحساسية، والبطل الفاسد والملحد، والبطل الطيِّب الشجاع، والبطل الذي تضافرت عليه مظالم المجتمع. إنها نقلة وسيطة باتجاه الواقعية.</a:t>
            </a:r>
            <a:endParaRPr lang="en-US" sz="1400" dirty="0">
              <a:cs typeface="+mj-cs"/>
            </a:endParaRPr>
          </a:p>
          <a:p>
            <a:pPr marL="0" lvl="0" indent="0">
              <a:buNone/>
            </a:pPr>
            <a:r>
              <a:rPr lang="ar-SA" sz="1400" b="1" dirty="0">
                <a:cs typeface="+mj-cs"/>
              </a:rPr>
              <a:t>المرأة اللغز:</a:t>
            </a:r>
            <a:r>
              <a:rPr lang="ar-SA" sz="1400" dirty="0">
                <a:cs typeface="+mj-cs"/>
              </a:rPr>
              <a:t> اتجه أدباء الرومانسية صوب المرأة، فأعطوها منزلتها، وأعادوا إليها اعتبارها الاجتماعي، ولكن روحهم الشاعرية اختلفت في النظر إليها، فبينما وجد فيها بعضهم الحبيبة المعبودة، والملهمة والملاك الذي هبط من السماء، رأى فيها آخرون تجسيداً للشرور الشيطانية، ومجلبةً للشقاء والألم، وشاهد فيها آخرون كلا الوجهيْن المتناقضين، وعلى العموم هي عندهم القَدَر الذي لا فكاك منه. أما الحبُّ فقد سما عند بعضهم إلى مرتبة العبادة، إنه عند الشعر دي موسيه " دين السعادة"، وعند الشاعر شيلي " السلطان القاهر"، وقد نظروا إليه نظرةً شمولية تصوُّفية، فإذا به شريعة الكائنات كلّها، والمحرِّك الأكبر للكائنات كلّها.</a:t>
            </a:r>
            <a:endParaRPr lang="en-US" sz="1400" dirty="0">
              <a:cs typeface="+mj-cs"/>
            </a:endParaRPr>
          </a:p>
          <a:p>
            <a:pPr marL="0" lvl="0" indent="0">
              <a:buNone/>
            </a:pPr>
            <a:r>
              <a:rPr lang="en-US" sz="1400" dirty="0">
                <a:cs typeface="+mj-cs"/>
              </a:rPr>
              <a:t> </a:t>
            </a:r>
            <a:r>
              <a:rPr lang="ar-SA" sz="1400" b="1" dirty="0">
                <a:cs typeface="+mj-cs"/>
              </a:rPr>
              <a:t>الفكر الجريء اللمّاح</a:t>
            </a:r>
            <a:r>
              <a:rPr lang="ar-SA" sz="1400" dirty="0">
                <a:cs typeface="+mj-cs"/>
              </a:rPr>
              <a:t> المدرك للمفارقات والتناقضات، الميّال إلى الحدس أكثر من الوعي والتفكير الموضوعي، وإلى النظرة الشمولية الموحّدة للإنسان والطبيعة وما وراء الطبيعة، حيث تتحد الذات مع الموضوع، ويمتزج الإنسان بالطبيعة. </a:t>
            </a:r>
            <a:endParaRPr lang="en-US" sz="1400" dirty="0">
              <a:cs typeface="+mj-cs"/>
            </a:endParaRPr>
          </a:p>
          <a:p>
            <a:pPr marL="0" indent="0">
              <a:buNone/>
            </a:pPr>
            <a:endParaRPr lang="ar-IQ" sz="1400" dirty="0">
              <a:cs typeface="+mj-cs"/>
            </a:endParaRPr>
          </a:p>
        </p:txBody>
      </p:sp>
    </p:spTree>
    <p:extLst>
      <p:ext uri="{BB962C8B-B14F-4D97-AF65-F5344CB8AC3E}">
        <p14:creationId xmlns:p14="http://schemas.microsoft.com/office/powerpoint/2010/main" val="3480913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a:bodyPr>
          <a:lstStyle/>
          <a:p>
            <a:pPr marL="0" lvl="0" indent="0">
              <a:buNone/>
            </a:pPr>
            <a:r>
              <a:rPr lang="ar-SA" sz="1600" b="1" dirty="0">
                <a:cs typeface="+mj-cs"/>
              </a:rPr>
              <a:t>إطلاق العنان للمواهب المبدعة:</a:t>
            </a:r>
            <a:r>
              <a:rPr lang="ar-SA" sz="1600" dirty="0">
                <a:cs typeface="+mj-cs"/>
              </a:rPr>
              <a:t> خلف التصوُّرات والخيالات التي تصل إلى حدِّ أحلام اليقظة والأوهام، والشخصيات الغريبة أحياناً كملهمات الشعر والجنّ وملاك الحبّ.</a:t>
            </a:r>
            <a:endParaRPr lang="en-US" sz="1600" dirty="0">
              <a:cs typeface="+mj-cs"/>
            </a:endParaRPr>
          </a:p>
          <a:p>
            <a:pPr marL="0" lvl="0" indent="0">
              <a:buNone/>
            </a:pPr>
            <a:r>
              <a:rPr lang="ar-SA" sz="1600" dirty="0">
                <a:cs typeface="+mj-cs"/>
              </a:rPr>
              <a:t>غلبة الكآبة ومشاعر الحزن والصراع النفسي الدرامي، وشيوع نغمات اليأس والانفصام عن المجمتع، والشعور بهشاشة الحياة.</a:t>
            </a:r>
            <a:endParaRPr lang="en-US" sz="1600" dirty="0">
              <a:cs typeface="+mj-cs"/>
            </a:endParaRPr>
          </a:p>
          <a:p>
            <a:pPr marL="0" lvl="0" indent="0">
              <a:buNone/>
            </a:pPr>
            <a:r>
              <a:rPr lang="en-US" sz="1600" dirty="0">
                <a:cs typeface="+mj-cs"/>
              </a:rPr>
              <a:t> </a:t>
            </a:r>
            <a:r>
              <a:rPr lang="ar-SA" sz="1600" b="1" dirty="0">
                <a:cs typeface="+mj-cs"/>
              </a:rPr>
              <a:t>فيما يخص اللغة والأسلوب في الأدب:</a:t>
            </a:r>
            <a:r>
              <a:rPr lang="ar-SA" sz="1600" dirty="0">
                <a:cs typeface="+mj-cs"/>
              </a:rPr>
              <a:t> فقد عزف الرومانسيون عن اللغة الكلاسيكية المتعالية النبيلة، المتميّزة بالجزالة والدقّة والوضوح، والنزول بالأدب إلى اللغة المحلية الطلقة المأنوسة التي يرتضيها الشعب كلّه، بصرف النظر عن النخبة الحاكمة والأوساط العلمية الأكاديمية.</a:t>
            </a:r>
            <a:endParaRPr lang="en-US" sz="1600" dirty="0">
              <a:cs typeface="+mj-cs"/>
            </a:endParaRPr>
          </a:p>
          <a:p>
            <a:pPr marL="0" lvl="0" indent="0">
              <a:buNone/>
            </a:pPr>
            <a:r>
              <a:rPr lang="ar-SA" sz="1600" b="1" dirty="0">
                <a:cs typeface="+mj-cs"/>
              </a:rPr>
              <a:t>في مجال الأجناس الأدبية فإن أهمّ ما أنتجته الرومانسية الشعر،</a:t>
            </a:r>
            <a:r>
              <a:rPr lang="ar-SA" sz="1600" dirty="0">
                <a:cs typeface="+mj-cs"/>
              </a:rPr>
              <a:t> ويعدُّ أبرز الأنواع الأدبية مباينة للشعر الكلاسيكي، فقد اتّصف بخصائص عديدة، كالصدق في التعبير عن العواطف الفردية، والتمادي في الخيال، والاندياح في عالم الطبيعة الواسع، والركون إليها والأنس فيها، واستشعار حنانها، والتسبيح بجمالها، إضافة إلى تحرُّره المعتدل من قيود الوزن والقافية والبحث عن أُطر موسيقيةٍ جديدةٍ تناسب وثباتهم الشعرية وتتسع لها.</a:t>
            </a:r>
            <a:endParaRPr lang="en-US" sz="1600" dirty="0">
              <a:cs typeface="+mj-cs"/>
            </a:endParaRPr>
          </a:p>
          <a:p>
            <a:pPr marL="0" indent="0">
              <a:buNone/>
            </a:pPr>
            <a:r>
              <a:rPr lang="ar-SA" sz="1600" dirty="0">
                <a:cs typeface="+mj-cs"/>
              </a:rPr>
              <a:t> </a:t>
            </a:r>
            <a:endParaRPr lang="en-US" sz="1600" dirty="0">
              <a:cs typeface="+mj-cs"/>
            </a:endParaRPr>
          </a:p>
          <a:p>
            <a:pPr marL="0" indent="0">
              <a:buNone/>
            </a:pPr>
            <a:endParaRPr lang="ar-IQ" sz="1600" dirty="0">
              <a:cs typeface="+mj-cs"/>
            </a:endParaRPr>
          </a:p>
        </p:txBody>
      </p:sp>
    </p:spTree>
    <p:extLst>
      <p:ext uri="{BB962C8B-B14F-4D97-AF65-F5344CB8AC3E}">
        <p14:creationId xmlns:p14="http://schemas.microsoft.com/office/powerpoint/2010/main" val="2395875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marL="0" indent="0" algn="ctr">
              <a:buNone/>
            </a:pPr>
            <a:endParaRPr lang="ar-IQ" sz="1600" dirty="0" smtClean="0">
              <a:cs typeface="+mj-cs"/>
            </a:endParaRPr>
          </a:p>
          <a:p>
            <a:pPr marL="0" indent="0" algn="ctr">
              <a:buNone/>
            </a:pPr>
            <a:endParaRPr lang="ar-IQ" sz="1600" dirty="0">
              <a:cs typeface="+mj-cs"/>
            </a:endParaRPr>
          </a:p>
          <a:p>
            <a:pPr marL="0" indent="0" algn="ctr">
              <a:buNone/>
            </a:pPr>
            <a:endParaRPr lang="ar-IQ" sz="1600" dirty="0" smtClean="0">
              <a:cs typeface="+mj-cs"/>
            </a:endParaRPr>
          </a:p>
          <a:p>
            <a:pPr marL="0" indent="0" algn="ctr">
              <a:buNone/>
            </a:pPr>
            <a:endParaRPr lang="ar-IQ" sz="1600" dirty="0">
              <a:cs typeface="+mj-cs"/>
            </a:endParaRPr>
          </a:p>
          <a:p>
            <a:pPr marL="0" indent="0" algn="ctr">
              <a:buNone/>
            </a:pPr>
            <a:endParaRPr lang="ar-IQ" sz="1600" dirty="0" smtClean="0">
              <a:cs typeface="+mj-cs"/>
            </a:endParaRPr>
          </a:p>
          <a:p>
            <a:pPr marL="0" indent="0" algn="ctr">
              <a:buNone/>
            </a:pPr>
            <a:endParaRPr lang="ar-IQ" sz="1600" dirty="0">
              <a:cs typeface="+mj-cs"/>
            </a:endParaRPr>
          </a:p>
          <a:p>
            <a:pPr marL="0" indent="0" algn="ctr">
              <a:buNone/>
            </a:pPr>
            <a:endParaRPr lang="ar-IQ" sz="1600" dirty="0" smtClean="0">
              <a:cs typeface="+mj-cs"/>
            </a:endParaRPr>
          </a:p>
          <a:p>
            <a:pPr marL="0" indent="0" algn="ctr">
              <a:buNone/>
            </a:pPr>
            <a:endParaRPr lang="ar-IQ" sz="2800" dirty="0">
              <a:cs typeface="PT Bold Heading" pitchFamily="2" charset="-78"/>
            </a:endParaRPr>
          </a:p>
          <a:p>
            <a:pPr marL="0" indent="0" algn="ctr">
              <a:buNone/>
            </a:pPr>
            <a:r>
              <a:rPr lang="ar-SA" sz="2800" dirty="0">
                <a:cs typeface="PT Bold Heading" pitchFamily="2" charset="-78"/>
              </a:rPr>
              <a:t> </a:t>
            </a:r>
            <a:endParaRPr lang="en-US" sz="2800" dirty="0">
              <a:cs typeface="PT Bold Heading" pitchFamily="2" charset="-78"/>
            </a:endParaRPr>
          </a:p>
          <a:p>
            <a:pPr marL="0" indent="0" algn="ctr">
              <a:buNone/>
            </a:pPr>
            <a:r>
              <a:rPr lang="ar-SA" sz="2800" b="1" dirty="0">
                <a:cs typeface="PT Bold Heading" pitchFamily="2" charset="-78"/>
              </a:rPr>
              <a:t> المحاضرة السابعة</a:t>
            </a:r>
            <a:endParaRPr lang="en-US" sz="2800" dirty="0">
              <a:cs typeface="PT Bold Heading" pitchFamily="2" charset="-78"/>
            </a:endParaRPr>
          </a:p>
          <a:p>
            <a:pPr marL="0" indent="0" algn="ctr">
              <a:buNone/>
            </a:pPr>
            <a:endParaRPr lang="ar-IQ" sz="1600" dirty="0">
              <a:cs typeface="+mj-cs"/>
            </a:endParaRPr>
          </a:p>
        </p:txBody>
      </p:sp>
    </p:spTree>
    <p:extLst>
      <p:ext uri="{BB962C8B-B14F-4D97-AF65-F5344CB8AC3E}">
        <p14:creationId xmlns:p14="http://schemas.microsoft.com/office/powerpoint/2010/main" val="2812594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10000"/>
          </a:bodyPr>
          <a:lstStyle/>
          <a:p>
            <a:pPr marL="0" indent="0">
              <a:buNone/>
            </a:pPr>
            <a:r>
              <a:rPr lang="ar-SA" sz="1600" b="1" u="sng" dirty="0">
                <a:cs typeface="+mj-cs"/>
              </a:rPr>
              <a:t>الرومانسية: قضاياها وأعلامها</a:t>
            </a:r>
            <a:endParaRPr lang="en-US" sz="1600" dirty="0">
              <a:cs typeface="+mj-cs"/>
            </a:endParaRPr>
          </a:p>
          <a:p>
            <a:pPr marL="0" indent="0">
              <a:buNone/>
            </a:pPr>
            <a:r>
              <a:rPr lang="ar-SA" sz="1600" b="1" dirty="0">
                <a:cs typeface="+mj-cs"/>
              </a:rPr>
              <a:t>أوّلاً: القضايا العامة: </a:t>
            </a:r>
            <a:endParaRPr lang="en-US" sz="1600" dirty="0">
              <a:cs typeface="+mj-cs"/>
            </a:endParaRPr>
          </a:p>
          <a:p>
            <a:pPr marL="0" indent="0">
              <a:buNone/>
            </a:pPr>
            <a:r>
              <a:rPr lang="ar-SA" sz="1600" b="1" dirty="0">
                <a:cs typeface="+mj-cs"/>
              </a:rPr>
              <a:t>1- الفرد والمجتمع: </a:t>
            </a:r>
            <a:endParaRPr lang="en-US" sz="1600" dirty="0">
              <a:cs typeface="+mj-cs"/>
            </a:endParaRPr>
          </a:p>
          <a:p>
            <a:pPr marL="0" indent="0">
              <a:buNone/>
            </a:pPr>
            <a:r>
              <a:rPr lang="ar-SA" sz="1600" dirty="0">
                <a:cs typeface="+mj-cs"/>
              </a:rPr>
              <a:t>      من القضايا التي شغلت الرومانسيون علاقة الفرد بالمجتمع، وهذه قضية لها علاقة وثيقة بالشخصية الرومانسية، فقد خلقت هذه الشخصية لها آمالاً جعلتها تضيق ذرعاً بالمجتمع الذي تعيش فيه وبما يسوده من تقاليد، فالرومانتيكيون كانوا يتطلّعون إلى سعادةٍ حَرَمهم منها المجتمع وما له من قوانين، ما جعل الفرد الرومانسي، والمبدع الرومانسي يفرُّ بروحه وخياله من بيئته وحاضره إلى بيئات يحلم بها، وإلى ماضٍ يطلب فيه العزاء، أو مستقبل يخلقه لنفسه. فقد كان الرومانسيون يروْن المجتمعات ظالمة آثمة، فيعطفون على الأفراد من ضحاياها البائسين. لكن نقمة الرومانسين على المجتمع لا تجعلهم يدعون من وراء ذلك إلى الفوضى الفردية، ولا إلى الرجوع إلى حياة الغابات والكهوف؛ لأنهم يعلمون باستحالة ردّ التاريخ إلى الوراء، لكنهم يدعون إلى خلق عالمٍ فطريٍّ سمحٍ، تتوافر به سعادة لأبناء وطنهم، أو لأبناء الجنس البشري. وهو عالم لا يبحثون عنه في مواضعات المجتمع، وطبيعة بنائه، ولكنهم يستمدونه من عواطفهم الإنسانية التي ترجع إلى ما فُطروا عليه من إلهامٍ بحسن الأفعال وقيم الفضائل.</a:t>
            </a:r>
            <a:endParaRPr lang="en-US" sz="1600" dirty="0">
              <a:cs typeface="+mj-cs"/>
            </a:endParaRPr>
          </a:p>
          <a:p>
            <a:pPr marL="0" indent="0">
              <a:buNone/>
            </a:pPr>
            <a:r>
              <a:rPr lang="ar-SA" sz="1600" b="1" dirty="0">
                <a:cs typeface="+mj-cs"/>
              </a:rPr>
              <a:t>2- الدين عند الرومانسيين:</a:t>
            </a:r>
            <a:endParaRPr lang="en-US" sz="1600" dirty="0">
              <a:cs typeface="+mj-cs"/>
            </a:endParaRPr>
          </a:p>
          <a:p>
            <a:pPr marL="0" indent="0">
              <a:buNone/>
            </a:pPr>
            <a:r>
              <a:rPr lang="ar-SA" sz="1600" dirty="0">
                <a:cs typeface="+mj-cs"/>
              </a:rPr>
              <a:t>      منذ أن أُطلقت حرية الفكر في النصف الثاني من القرن الثامن عشر، أكثَرَ الكُتّاب من معالجة مسائل الدين، وما اعتورهم بسببه من شكوك، كانوا قد تهيّأوا لها بعد أسفارٍ ومقارنات في العقائد، فدعا جان "جاك روسو" إلى الدين الطبيعي، أو شريعة القلب، ودعا آخرون أمثال فولتير إلى التوحيد، ولكن في حرية فكرية لا تكاد تنطبق على دين سماوي، خاصة المسيحية التي كانت تسود مجتمعاتهم، ويرون أنها بصورتها الممارسة في الكنيسة قد كبّلت حرياتهم الفكرية. فجاء الأدب الرومانسي فأنتج صوراً مختلفة في معالجة هذه المسائل التي كان للرومانسيين السبق في إدخالها ميدان الأدب.</a:t>
            </a:r>
            <a:endParaRPr lang="en-US" sz="1600" dirty="0">
              <a:cs typeface="+mj-cs"/>
            </a:endParaRPr>
          </a:p>
          <a:p>
            <a:pPr marL="0" indent="0">
              <a:buNone/>
            </a:pPr>
            <a:r>
              <a:rPr lang="ar-SA" sz="1600" b="1" dirty="0">
                <a:cs typeface="+mj-cs"/>
              </a:rPr>
              <a:t>3- الطبيعة في أدب الرومانسيين: </a:t>
            </a:r>
            <a:endParaRPr lang="en-US" sz="1600" dirty="0">
              <a:cs typeface="+mj-cs"/>
            </a:endParaRPr>
          </a:p>
          <a:p>
            <a:pPr marL="0" indent="0">
              <a:buNone/>
            </a:pPr>
            <a:r>
              <a:rPr lang="ar-SA" sz="1600" dirty="0">
                <a:cs typeface="+mj-cs"/>
              </a:rPr>
              <a:t>   كان الكلاسيكي يألف المدن ويحب المجتمعات، فكان مدنياً بطيعته، تجده في النازلات بين أصحابه وأتباعه يعزّونه ويشاطرونه الألم، قلّ منهم من كان يصف الريف، أو يضيق بالمدينة.</a:t>
            </a:r>
            <a:endParaRPr lang="en-US" sz="1600" dirty="0">
              <a:cs typeface="+mj-cs"/>
            </a:endParaRPr>
          </a:p>
          <a:p>
            <a:pPr marL="0" indent="0">
              <a:buNone/>
            </a:pPr>
            <a:r>
              <a:rPr lang="ar-SA" sz="1600" dirty="0">
                <a:cs typeface="+mj-cs"/>
              </a:rPr>
              <a:t>    أما الرومانسيون فقد كان النظر إلى الطبيعة فارقٌ جوهريٌّ بينهم وبين الكلاسيكيين، فقد كان هؤلاء _ أي الرومانسيون_ منطويين على أنفسهم، ضائقين ذرعاً بما تضطرب به المجتمعات من حولهم، فولعوا بترك المدن إلى الطبيعة، فكانت تروقهم الوحدة بين أحضانها، ليخلوا إلى ذواتهم. يقول جان جاك روسو: " كنت أضرب على غير هدى في الغابات والجبال...لا أجرؤ على التفكير في شيء خوف أن تتقد جذوة آلامي ". لذا كثُر في أدبهم التحدُّث عن الحياة الفطرية، وساكني الأدغال، وعن الشعوب البدائية التي تنعم بالسعادة في حياتها البسيطة الساذجة. فحب الطبيعة هو الذي جعل بعض الرومانتيكيين يختارون أبطالهم من الفلاحين الذين طالما احتقرهم الأدب الكلاسيكي، لا يتحدّث إليهم ولا عنهم.  </a:t>
            </a:r>
            <a:endParaRPr lang="en-US" sz="1600" dirty="0">
              <a:cs typeface="+mj-cs"/>
            </a:endParaRPr>
          </a:p>
          <a:p>
            <a:pPr marL="0" indent="0">
              <a:buNone/>
            </a:pPr>
            <a:endParaRPr lang="ar-IQ" sz="1600" dirty="0">
              <a:cs typeface="+mj-cs"/>
            </a:endParaRPr>
          </a:p>
        </p:txBody>
      </p:sp>
    </p:spTree>
    <p:extLst>
      <p:ext uri="{BB962C8B-B14F-4D97-AF65-F5344CB8AC3E}">
        <p14:creationId xmlns:p14="http://schemas.microsoft.com/office/powerpoint/2010/main" val="1363949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132857"/>
            <a:ext cx="8229600" cy="1872208"/>
          </a:xfrm>
        </p:spPr>
        <p:txBody>
          <a:bodyPr>
            <a:normAutofit/>
          </a:bodyPr>
          <a:lstStyle/>
          <a:p>
            <a:pPr marL="0" indent="0" algn="ctr">
              <a:buNone/>
            </a:pPr>
            <a:r>
              <a:rPr lang="ar-IQ" sz="3600" dirty="0" smtClean="0">
                <a:cs typeface="PT Bold Heading" pitchFamily="2" charset="-78"/>
              </a:rPr>
              <a:t>المحاضرة الثامنة</a:t>
            </a:r>
            <a:endParaRPr lang="ar-IQ" sz="3600" dirty="0">
              <a:cs typeface="PT Bold Heading" pitchFamily="2" charset="-78"/>
            </a:endParaRPr>
          </a:p>
        </p:txBody>
      </p:sp>
    </p:spTree>
    <p:extLst>
      <p:ext uri="{BB962C8B-B14F-4D97-AF65-F5344CB8AC3E}">
        <p14:creationId xmlns:p14="http://schemas.microsoft.com/office/powerpoint/2010/main" val="39393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2905" y="332656"/>
            <a:ext cx="8229600" cy="6009531"/>
          </a:xfrm>
        </p:spPr>
        <p:txBody>
          <a:bodyPr/>
          <a:lstStyle/>
          <a:p>
            <a:pPr marL="0" indent="0">
              <a:buNone/>
            </a:pPr>
            <a:endParaRPr lang="ar-IQ" dirty="0"/>
          </a:p>
        </p:txBody>
      </p:sp>
      <p:sp>
        <p:nvSpPr>
          <p:cNvPr id="4" name="مستطيل 3"/>
          <p:cNvSpPr/>
          <p:nvPr/>
        </p:nvSpPr>
        <p:spPr>
          <a:xfrm>
            <a:off x="557436" y="836712"/>
            <a:ext cx="8064896" cy="5016758"/>
          </a:xfrm>
          <a:prstGeom prst="rect">
            <a:avLst/>
          </a:prstGeom>
        </p:spPr>
        <p:txBody>
          <a:bodyPr wrap="square">
            <a:spAutoFit/>
          </a:bodyPr>
          <a:lstStyle/>
          <a:p>
            <a:r>
              <a:rPr lang="ar-SA" sz="1600" b="1" u="sng" dirty="0"/>
              <a:t>الرومانسية في الأدب العربي</a:t>
            </a:r>
            <a:endParaRPr lang="en-US" sz="1600" dirty="0"/>
          </a:p>
          <a:p>
            <a:r>
              <a:rPr lang="ar-SA" sz="1600" b="1" dirty="0"/>
              <a:t>نشأة الرومانسية (الابتداعية) في الأدب العربي</a:t>
            </a:r>
            <a:endParaRPr lang="en-US" sz="1600" dirty="0"/>
          </a:p>
          <a:p>
            <a:r>
              <a:rPr lang="ar-SA" sz="1600" dirty="0"/>
              <a:t>قد يسمّيها البعض بالمدرسة الابتداعية، أو التيار التجديدي، وما إلى ذلك من الأسماء التي تطلق على هذا المذهب في الأدب العربي.</a:t>
            </a:r>
            <a:endParaRPr lang="en-US" sz="1600" dirty="0"/>
          </a:p>
          <a:p>
            <a:r>
              <a:rPr lang="ar-SA" sz="1600" dirty="0"/>
              <a:t>    ظهر هذا التيار في الأدب العربي في بداية القرن العشرين، متأثِّراً بحركة المثاقفة التي توسّعت من خلال اطلاع المثقف والأديب العربي على الفكر والثقافة والأدب الغربي، فعلى عكس شعراء الإحياء كان تأثير الرومانسية على الشعراء العرب قوياً. لقد كان الشعراء الرومانسيون العرب على صلةٍ مباشرةٍ بالآداب الغربية، خاصة أدب الرومانسيين في إنجلترا وفرنسا. </a:t>
            </a:r>
            <a:endParaRPr lang="en-US" sz="1600" dirty="0"/>
          </a:p>
          <a:p>
            <a:r>
              <a:rPr lang="ar-SA" sz="1600" dirty="0"/>
              <a:t>    </a:t>
            </a:r>
            <a:r>
              <a:rPr lang="ar-SA" sz="1600" u="sng" dirty="0"/>
              <a:t>ولا شك أنّ هنالك عوامل عديدة ساهمت في ذيوع التجربة الرومانسية في الأدب العربي، لعلّ من أهمها:</a:t>
            </a:r>
            <a:endParaRPr lang="en-US" sz="1600" dirty="0"/>
          </a:p>
          <a:p>
            <a:r>
              <a:rPr lang="en-US" sz="1600" dirty="0"/>
              <a:t>1</a:t>
            </a:r>
            <a:r>
              <a:rPr lang="ar-SA" sz="1600" dirty="0"/>
              <a:t>- القراءة الواسعة في الأدب الغربي من خلال الاطلاع المباشر، أو الترجمة، أو التوسيط النقدي وغير ذلك من وسائل المثاقفة.</a:t>
            </a:r>
            <a:endParaRPr lang="en-US" sz="1600" dirty="0"/>
          </a:p>
          <a:p>
            <a:r>
              <a:rPr lang="en-US" sz="1600" dirty="0"/>
              <a:t>2</a:t>
            </a:r>
            <a:r>
              <a:rPr lang="ar-SA" sz="1600" dirty="0"/>
              <a:t>- سيطرة الغرب على معظم البلاد العربية، أدّى إلى التمرُّد على الأوضاع عامة: سياسية واجتماعية وفكرية وفنية، والدعوة إلى التحرر.</a:t>
            </a:r>
            <a:endParaRPr lang="en-US" sz="1600" dirty="0"/>
          </a:p>
          <a:p>
            <a:r>
              <a:rPr lang="en-US" sz="1600" dirty="0"/>
              <a:t>3</a:t>
            </a:r>
            <a:r>
              <a:rPr lang="ar-SA" sz="1600" dirty="0"/>
              <a:t>- حالة الإحباط التي سادت بعد الحرب العالمية الأولى، بسبب الفشل في الحصول على الاستقلال، قاد إلى بروز جماعات تشكّلت حتى استوت ناضجة خلال النص الأول من القرن العشرين. أصبحت هذه الجماعات ذات أثر في الحياة الأدبية بعد ثورتها على القواعد والأصول الكلاسيكية.</a:t>
            </a:r>
            <a:endParaRPr lang="en-US" sz="1600" dirty="0"/>
          </a:p>
          <a:p>
            <a:r>
              <a:rPr lang="ar-SA" sz="1600" dirty="0"/>
              <a:t> 4- بروز الطبقة الوسطى التي عادةً ما تضم الموظفين الذين يمثِّلون الشريحة الأوسع من المثقفين. هذه الطبقة كانت ترى في التجديد تحقيقاً لطموحاتها.</a:t>
            </a:r>
            <a:endParaRPr lang="en-US" sz="1600" dirty="0"/>
          </a:p>
          <a:p>
            <a:r>
              <a:rPr lang="ar-SA" sz="1600" dirty="0"/>
              <a:t>    هكذا شاعت حالة من القلق على المستقبل لدى شريحة كبيرة من المجتمع، وهو ما عزّز نزعة التشاؤم، وروح الحزن والكآبة التي كانت الخاصية الأبرز في آداب الرومانسيين</a:t>
            </a:r>
            <a:r>
              <a:rPr lang="ar-SA" sz="1600" dirty="0" smtClean="0"/>
              <a:t>.</a:t>
            </a:r>
            <a:endParaRPr lang="ar-IQ" sz="1600" dirty="0" smtClean="0"/>
          </a:p>
          <a:p>
            <a:endParaRPr lang="en-US" sz="1600" dirty="0"/>
          </a:p>
        </p:txBody>
      </p:sp>
    </p:spTree>
    <p:extLst>
      <p:ext uri="{BB962C8B-B14F-4D97-AF65-F5344CB8AC3E}">
        <p14:creationId xmlns:p14="http://schemas.microsoft.com/office/powerpoint/2010/main" val="4036456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marL="0" indent="0">
              <a:buNone/>
            </a:pPr>
            <a:r>
              <a:rPr lang="ar-SA" sz="1600" b="1" dirty="0">
                <a:cs typeface="+mj-cs"/>
              </a:rPr>
              <a:t>خصائص المدرسة الابتداعية:</a:t>
            </a:r>
            <a:endParaRPr lang="en-US" sz="1600" dirty="0">
              <a:cs typeface="+mj-cs"/>
            </a:endParaRPr>
          </a:p>
          <a:p>
            <a:pPr marL="0" indent="0">
              <a:buNone/>
            </a:pPr>
            <a:r>
              <a:rPr lang="ar-SA" sz="1600" dirty="0">
                <a:cs typeface="+mj-cs"/>
              </a:rPr>
              <a:t>في سياق تأثّر المدرسة الابتداعية العربية بالرومانسية الغربية، نلحظ اشتراكهما في الكثير من السمات، ولكنه يمكن رصد الخصائص التالية أو بعضها مما نجده في أدب الرومانسيين العرب:</a:t>
            </a:r>
            <a:endParaRPr lang="en-US" sz="1600" dirty="0">
              <a:cs typeface="+mj-cs"/>
            </a:endParaRPr>
          </a:p>
          <a:p>
            <a:pPr marL="0" indent="0">
              <a:buNone/>
            </a:pPr>
            <a:r>
              <a:rPr lang="ar-SA" sz="1600" dirty="0">
                <a:cs typeface="+mj-cs"/>
              </a:rPr>
              <a:t>1- الاحتفال بالعنصر الذاتي، وإنتاج الشعر الغنائي. إذ رأى هؤلاء أن الشعر أفضل ما يعبِّر عن خفايا النفس وأسرار الذات.</a:t>
            </a:r>
            <a:endParaRPr lang="en-US" sz="1600" dirty="0">
              <a:cs typeface="+mj-cs"/>
            </a:endParaRPr>
          </a:p>
          <a:p>
            <a:pPr marL="0" indent="0">
              <a:buNone/>
            </a:pPr>
            <a:r>
              <a:rPr lang="ar-SA" sz="1600" dirty="0">
                <a:cs typeface="+mj-cs"/>
              </a:rPr>
              <a:t>2- الفردية: فقد آمنوا بدور الفرد وأهميته باعتباره محور الحياة.</a:t>
            </a:r>
            <a:endParaRPr lang="en-US" sz="1600" dirty="0">
              <a:cs typeface="+mj-cs"/>
            </a:endParaRPr>
          </a:p>
          <a:p>
            <a:pPr marL="0" indent="0">
              <a:buNone/>
            </a:pPr>
            <a:r>
              <a:rPr lang="ar-SA" sz="1600" dirty="0">
                <a:cs typeface="+mj-cs"/>
              </a:rPr>
              <a:t>3- الدعوة إلى الفطرة والبساطة، وازدراء التكلّف والتصنُّع.</a:t>
            </a:r>
            <a:endParaRPr lang="en-US" sz="1600" dirty="0">
              <a:cs typeface="+mj-cs"/>
            </a:endParaRPr>
          </a:p>
          <a:p>
            <a:pPr marL="0" indent="0">
              <a:buNone/>
            </a:pPr>
            <a:r>
              <a:rPr lang="ar-SA" sz="1600" dirty="0">
                <a:cs typeface="+mj-cs"/>
              </a:rPr>
              <a:t>4- تمجيد العاطفة والخيال في مقابل رفض العقل وقيوده الصارمة التي لا تناسب الإبداع.</a:t>
            </a:r>
            <a:endParaRPr lang="en-US" sz="1600" dirty="0">
              <a:cs typeface="+mj-cs"/>
            </a:endParaRPr>
          </a:p>
          <a:p>
            <a:pPr marL="0" indent="0">
              <a:buNone/>
            </a:pPr>
            <a:r>
              <a:rPr lang="en-US" sz="1600" dirty="0">
                <a:cs typeface="+mj-cs"/>
              </a:rPr>
              <a:t>5</a:t>
            </a:r>
            <a:r>
              <a:rPr lang="ar-SA" sz="1600" dirty="0">
                <a:cs typeface="+mj-cs"/>
              </a:rPr>
              <a:t>- الدعوة إلى الوحدة العضوية، التي تنصهر فيها عناصر النص حتى تكون كالجسد الواحد.</a:t>
            </a:r>
            <a:endParaRPr lang="en-US" sz="1600" dirty="0">
              <a:cs typeface="+mj-cs"/>
            </a:endParaRPr>
          </a:p>
          <a:p>
            <a:pPr marL="0" indent="0">
              <a:buNone/>
            </a:pPr>
            <a:r>
              <a:rPr lang="ar-SA" sz="1600" dirty="0">
                <a:cs typeface="+mj-cs"/>
              </a:rPr>
              <a:t> 6- الاحتفال بالصدق الفني، باعتبار الشعر مصدره الشعور الصادق، ورفضهم لشعر المناسبات والذي يتجرّد في كثير من الأحيان عن هذه الخاصية.</a:t>
            </a:r>
            <a:endParaRPr lang="en-US" sz="1600" dirty="0">
              <a:cs typeface="+mj-cs"/>
            </a:endParaRPr>
          </a:p>
          <a:p>
            <a:pPr marL="0" indent="0">
              <a:buNone/>
            </a:pPr>
            <a:r>
              <a:rPr lang="en-US" sz="1600" dirty="0">
                <a:cs typeface="+mj-cs"/>
              </a:rPr>
              <a:t>7</a:t>
            </a:r>
            <a:r>
              <a:rPr lang="ar-SA" sz="1600" dirty="0">
                <a:cs typeface="+mj-cs"/>
              </a:rPr>
              <a:t>- التحرُّر من إسار الغرض الشعري المحدد سلفاً، فالحياة كلّها كتاب مفتوح أمام الشاعر، فمتى انفعل بقضية من القضايا، أو تمثّل رؤية من الرؤى، عبّر عن ذلك في إبداعه الفني.  </a:t>
            </a:r>
            <a:endParaRPr lang="en-US" sz="1600" dirty="0">
              <a:cs typeface="+mj-cs"/>
            </a:endParaRPr>
          </a:p>
          <a:p>
            <a:pPr marL="0" indent="0">
              <a:buNone/>
            </a:pPr>
            <a:r>
              <a:rPr lang="ar-SA" sz="1600" dirty="0">
                <a:cs typeface="+mj-cs"/>
              </a:rPr>
              <a:t> </a:t>
            </a:r>
            <a:endParaRPr lang="en-US" sz="1600" dirty="0">
              <a:cs typeface="+mj-cs"/>
            </a:endParaRPr>
          </a:p>
          <a:p>
            <a:pPr marL="0" indent="0">
              <a:buNone/>
            </a:pPr>
            <a:r>
              <a:rPr lang="ar-SA" sz="1600" dirty="0">
                <a:cs typeface="+mj-cs"/>
              </a:rPr>
              <a:t> </a:t>
            </a:r>
            <a:endParaRPr lang="en-US" sz="1600" dirty="0">
              <a:cs typeface="+mj-cs"/>
            </a:endParaRPr>
          </a:p>
          <a:p>
            <a:pPr marL="0" indent="0">
              <a:buNone/>
            </a:pPr>
            <a:r>
              <a:rPr lang="ar-SA" sz="1600" dirty="0">
                <a:cs typeface="+mj-cs"/>
              </a:rPr>
              <a:t> </a:t>
            </a:r>
            <a:endParaRPr lang="en-US" sz="1600" dirty="0">
              <a:cs typeface="+mj-cs"/>
            </a:endParaRPr>
          </a:p>
          <a:p>
            <a:pPr marL="0" indent="0">
              <a:buNone/>
            </a:pPr>
            <a:r>
              <a:rPr lang="ar-SA" sz="1600" dirty="0">
                <a:cs typeface="+mj-cs"/>
              </a:rPr>
              <a:t> </a:t>
            </a:r>
            <a:endParaRPr lang="en-US" sz="1600" dirty="0">
              <a:cs typeface="+mj-cs"/>
            </a:endParaRPr>
          </a:p>
          <a:p>
            <a:pPr marL="0" indent="0">
              <a:buNone/>
            </a:pPr>
            <a:endParaRPr lang="ar-IQ" sz="1600" dirty="0">
              <a:cs typeface="+mj-cs"/>
            </a:endParaRPr>
          </a:p>
        </p:txBody>
      </p:sp>
    </p:spTree>
    <p:extLst>
      <p:ext uri="{BB962C8B-B14F-4D97-AF65-F5344CB8AC3E}">
        <p14:creationId xmlns:p14="http://schemas.microsoft.com/office/powerpoint/2010/main" val="3988084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1"/>
            <a:ext cx="8229600" cy="1828800"/>
          </a:xfrm>
        </p:spPr>
        <p:txBody>
          <a:bodyPr/>
          <a:lstStyle/>
          <a:p>
            <a:pPr marL="0" indent="0" algn="ctr">
              <a:buNone/>
            </a:pPr>
            <a:r>
              <a:rPr lang="ar-SA" dirty="0">
                <a:cs typeface="PT Bold Heading" pitchFamily="2" charset="-78"/>
              </a:rPr>
              <a:t>المحاضرة التاسعة</a:t>
            </a:r>
            <a:endParaRPr lang="en-US" dirty="0">
              <a:cs typeface="PT Bold Heading" pitchFamily="2" charset="-78"/>
            </a:endParaRPr>
          </a:p>
          <a:p>
            <a:pPr marL="0" indent="0" algn="ctr">
              <a:buNone/>
            </a:pPr>
            <a:endParaRPr lang="ar-IQ" dirty="0"/>
          </a:p>
        </p:txBody>
      </p:sp>
    </p:spTree>
    <p:extLst>
      <p:ext uri="{BB962C8B-B14F-4D97-AF65-F5344CB8AC3E}">
        <p14:creationId xmlns:p14="http://schemas.microsoft.com/office/powerpoint/2010/main" val="2423568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fontScale="47500" lnSpcReduction="20000"/>
          </a:bodyPr>
          <a:lstStyle/>
          <a:p>
            <a:pPr marL="0" indent="0">
              <a:buNone/>
            </a:pPr>
            <a:r>
              <a:rPr lang="ar-SA" b="1" u="sng" dirty="0">
                <a:cs typeface="+mj-cs"/>
              </a:rPr>
              <a:t>الجماعات الرومانسية في الأدب العربي:</a:t>
            </a:r>
            <a:endParaRPr lang="en-US" dirty="0">
              <a:cs typeface="+mj-cs"/>
            </a:endParaRPr>
          </a:p>
          <a:p>
            <a:pPr marL="0" indent="0">
              <a:buNone/>
            </a:pPr>
            <a:r>
              <a:rPr lang="ar-SA" b="1" dirty="0">
                <a:cs typeface="+mj-cs"/>
              </a:rPr>
              <a:t>أوّلاً: جماعة الديوان: </a:t>
            </a:r>
            <a:endParaRPr lang="en-US" dirty="0">
              <a:cs typeface="+mj-cs"/>
            </a:endParaRPr>
          </a:p>
          <a:p>
            <a:pPr marL="0" indent="0">
              <a:buNone/>
            </a:pPr>
            <a:r>
              <a:rPr lang="ar-SA" dirty="0">
                <a:cs typeface="+mj-cs"/>
              </a:rPr>
              <a:t>   الديوان جماعة أدبية لها فكرها النظري وجهودها التطبيقية في مجال النقد والأدب، يرجع فضل وجودها إلى ثلاثة أدباء، هم: </a:t>
            </a:r>
            <a:r>
              <a:rPr lang="ar-SA" b="1" dirty="0">
                <a:cs typeface="+mj-cs"/>
              </a:rPr>
              <a:t>عباس محمود العقّاد، إبراهيم عبد القادر المازني، وعبد الرحمن شكري.</a:t>
            </a:r>
            <a:r>
              <a:rPr lang="ar-SA" dirty="0">
                <a:cs typeface="+mj-cs"/>
              </a:rPr>
              <a:t> أخذت اسمها من الكتاب الذي ألفه اثنان من أعلامها وهو كتاب (الديوان في الأدب والنقد) للعقّاد والمازني. </a:t>
            </a:r>
            <a:endParaRPr lang="en-US" dirty="0">
              <a:cs typeface="+mj-cs"/>
            </a:endParaRPr>
          </a:p>
          <a:p>
            <a:pPr marL="0" indent="0">
              <a:buNone/>
            </a:pPr>
            <a:r>
              <a:rPr lang="ar-SA" dirty="0">
                <a:cs typeface="+mj-cs"/>
              </a:rPr>
              <a:t>   أغلب نقد هذه الجماعة ورد في هذا الكتاب، وفي مقدِّمات دواوينهم خاصة الجانب النظري، والذي يمضي في اتجاهين: اتجاه فلسفي نظري، وواتجاه تطبيقي تحليلي لأشعار غيرهم..</a:t>
            </a:r>
            <a:endParaRPr lang="en-US" dirty="0">
              <a:cs typeface="+mj-cs"/>
            </a:endParaRPr>
          </a:p>
          <a:p>
            <a:pPr marL="0" indent="0">
              <a:buNone/>
            </a:pPr>
            <a:r>
              <a:rPr lang="ar-SA" dirty="0">
                <a:cs typeface="+mj-cs"/>
              </a:rPr>
              <a:t>سعى روّاد الجماعة إلى معالجة العديد من القضايا، خاصة في الشق النظري، من أهمّها:</a:t>
            </a:r>
            <a:endParaRPr lang="en-US" dirty="0">
              <a:cs typeface="+mj-cs"/>
            </a:endParaRPr>
          </a:p>
          <a:p>
            <a:pPr marL="0" indent="0">
              <a:buNone/>
            </a:pPr>
            <a:r>
              <a:rPr lang="ar-SA" dirty="0">
                <a:cs typeface="+mj-cs"/>
              </a:rPr>
              <a:t>1- ماهية الشعر وما يتّصل به من قضايا الإبداع الأدبي، كالطبع والصنعة والذاتية والخيال.</a:t>
            </a:r>
            <a:endParaRPr lang="en-US" dirty="0">
              <a:cs typeface="+mj-cs"/>
            </a:endParaRPr>
          </a:p>
          <a:p>
            <a:pPr marL="0" indent="0">
              <a:buNone/>
            </a:pPr>
            <a:r>
              <a:rPr lang="ar-SA" dirty="0">
                <a:cs typeface="+mj-cs"/>
              </a:rPr>
              <a:t>2- الشكل وعناصره من لغة وخيال وموسيقى وأوزان.</a:t>
            </a:r>
            <a:endParaRPr lang="en-US" dirty="0">
              <a:cs typeface="+mj-cs"/>
            </a:endParaRPr>
          </a:p>
          <a:p>
            <a:pPr marL="0" indent="0">
              <a:buNone/>
            </a:pPr>
            <a:r>
              <a:rPr lang="ar-SA" dirty="0">
                <a:cs typeface="+mj-cs"/>
              </a:rPr>
              <a:t>3- الرؤى والمواقف والموضوعات.</a:t>
            </a:r>
            <a:endParaRPr lang="en-US" dirty="0">
              <a:cs typeface="+mj-cs"/>
            </a:endParaRPr>
          </a:p>
          <a:p>
            <a:pPr marL="0" indent="0">
              <a:buNone/>
            </a:pPr>
            <a:r>
              <a:rPr lang="ar-SA" dirty="0">
                <a:cs typeface="+mj-cs"/>
              </a:rPr>
              <a:t> </a:t>
            </a:r>
            <a:endParaRPr lang="en-US" dirty="0">
              <a:cs typeface="+mj-cs"/>
            </a:endParaRPr>
          </a:p>
          <a:p>
            <a:pPr marL="0" indent="0">
              <a:buNone/>
            </a:pPr>
            <a:r>
              <a:rPr lang="ar-SA" b="1" dirty="0">
                <a:cs typeface="+mj-cs"/>
              </a:rPr>
              <a:t>ثانياً: المدرسة المهجرية: </a:t>
            </a:r>
            <a:endParaRPr lang="en-US" dirty="0">
              <a:cs typeface="+mj-cs"/>
            </a:endParaRPr>
          </a:p>
          <a:p>
            <a:pPr marL="0" indent="0">
              <a:buNone/>
            </a:pPr>
            <a:r>
              <a:rPr lang="ar-SA" dirty="0">
                <a:cs typeface="+mj-cs"/>
              </a:rPr>
              <a:t>    تكوّنت هذه المدرسة في المَهاجِر الأمريكية من الشعراء العرب الذي هاجروا إلى الأميركتين الشمالية والجنوبية، في أواخر القرن التاسع عشر وأوائل القرن العشرين واستقرُّوا هناك. </a:t>
            </a:r>
            <a:endParaRPr lang="en-US" dirty="0">
              <a:cs typeface="+mj-cs"/>
            </a:endParaRPr>
          </a:p>
          <a:p>
            <a:pPr marL="0" indent="0">
              <a:buNone/>
            </a:pPr>
            <a:r>
              <a:rPr lang="ar-SA" dirty="0">
                <a:cs typeface="+mj-cs"/>
              </a:rPr>
              <a:t>    وكشأن كل شخص يجد نفسه غريباً في مجتمع جديد فإنه يسعى إلى التمسُّك بإرثه الثقافي حتى لا تذوب شخصيته وتضيع هويته، وهكذا وجد الشعراء والمفكرون العرب أنفسهم يكونون الجماعات الأدبية، ويلتفون حولها، ويبدعون من خلالها، فكوّن الشعراء في أمريكا الشمالية (الرابطة القلمية)، وكوّن رصفاؤهم في أمريكا الجنوبية (العصبة الأندلسية). </a:t>
            </a:r>
            <a:endParaRPr lang="en-US" dirty="0">
              <a:cs typeface="+mj-cs"/>
            </a:endParaRPr>
          </a:p>
          <a:p>
            <a:pPr marL="0" indent="0">
              <a:buNone/>
            </a:pPr>
            <a:r>
              <a:rPr lang="ar-SA" b="1" dirty="0">
                <a:cs typeface="+mj-cs"/>
              </a:rPr>
              <a:t> من أبرز أدباء الرابطة القلمية: جبران خليل جبران، ميخائيل نعيمة، وإيليا أبو ماضي. ومن أبرز شعراء العصبة الأندلسية: ميشال معلوف، رشيد الخوري، إلياس فرحات. </a:t>
            </a:r>
            <a:endParaRPr lang="en-US" dirty="0">
              <a:cs typeface="+mj-cs"/>
            </a:endParaRPr>
          </a:p>
          <a:p>
            <a:pPr marL="0" indent="0">
              <a:buNone/>
            </a:pPr>
            <a:r>
              <a:rPr lang="ar-SA" dirty="0">
                <a:cs typeface="+mj-cs"/>
              </a:rPr>
              <a:t>   تأثّرت الجماعتان بالتيار الرومانسي، وإن كانت الرابطة القلمية أكثر تأثراً من رصيفتها. وقد سعوا إلى معالجة الكثير من القضايا تمثّل في مجملها رؤية المذهب الرومانسي، من ذلك مثلاً:</a:t>
            </a:r>
            <a:endParaRPr lang="en-US" dirty="0">
              <a:cs typeface="+mj-cs"/>
            </a:endParaRPr>
          </a:p>
          <a:p>
            <a:pPr marL="0" indent="0">
              <a:buNone/>
            </a:pPr>
            <a:r>
              <a:rPr lang="en-US" dirty="0">
                <a:cs typeface="+mj-cs"/>
              </a:rPr>
              <a:t>1</a:t>
            </a:r>
            <a:r>
              <a:rPr lang="ar-SA" dirty="0">
                <a:cs typeface="+mj-cs"/>
              </a:rPr>
              <a:t>- الاهتمام بالصدق الفنِّي والذي يتمثّل في معايشة التجربة والانفعال العميق بها.</a:t>
            </a:r>
            <a:endParaRPr lang="en-US" dirty="0">
              <a:cs typeface="+mj-cs"/>
            </a:endParaRPr>
          </a:p>
          <a:p>
            <a:pPr marL="0" indent="0">
              <a:buNone/>
            </a:pPr>
            <a:r>
              <a:rPr lang="en-US" dirty="0">
                <a:cs typeface="+mj-cs"/>
              </a:rPr>
              <a:t>2</a:t>
            </a:r>
            <a:r>
              <a:rPr lang="ar-SA" dirty="0">
                <a:cs typeface="+mj-cs"/>
              </a:rPr>
              <a:t>- في قضية اللغة دعوا إلى الاستفادة من طاقة العامية واللهجات، والتحرّر من قواعد اللغة الفصحى، وهي دعوى لم تجد القبول حتى من قبل الرومانسيين أنفسهم، بل حتى أصحاب هذه الدعوى كجبران وميخائيل لم يأخذوا بشيء مما دعوا إليه في شأن اللغة، يشهد على ذلك أدبهم ومؤلفاتهم النثرية والنقدية.</a:t>
            </a:r>
            <a:endParaRPr lang="en-US" dirty="0">
              <a:cs typeface="+mj-cs"/>
            </a:endParaRPr>
          </a:p>
          <a:p>
            <a:pPr marL="0" indent="0">
              <a:buNone/>
            </a:pPr>
            <a:r>
              <a:rPr lang="en-US" dirty="0">
                <a:cs typeface="+mj-cs"/>
              </a:rPr>
              <a:t>3</a:t>
            </a:r>
            <a:r>
              <a:rPr lang="ar-SA" dirty="0">
                <a:cs typeface="+mj-cs"/>
              </a:rPr>
              <a:t>- فيما يتعلّق بموسيقى الشعر فهم دعاة تحرر من الأوزان والقوافي التي أثقلت الشعر العربي وقيّدته بقيودها الصارمة كما يروْن.  </a:t>
            </a:r>
            <a:endParaRPr lang="en-US" dirty="0">
              <a:cs typeface="+mj-cs"/>
            </a:endParaRPr>
          </a:p>
          <a:p>
            <a:pPr marL="0" indent="0">
              <a:buNone/>
            </a:pPr>
            <a:endParaRPr lang="ar-IQ" dirty="0">
              <a:cs typeface="+mj-cs"/>
            </a:endParaRPr>
          </a:p>
        </p:txBody>
      </p:sp>
    </p:spTree>
    <p:extLst>
      <p:ext uri="{BB962C8B-B14F-4D97-AF65-F5344CB8AC3E}">
        <p14:creationId xmlns:p14="http://schemas.microsoft.com/office/powerpoint/2010/main" val="2407444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116632"/>
            <a:ext cx="8229600" cy="6264696"/>
          </a:xfrm>
        </p:spPr>
        <p:txBody>
          <a:bodyPr>
            <a:normAutofit/>
          </a:bodyPr>
          <a:lstStyle/>
          <a:p>
            <a:pPr marL="0" indent="0">
              <a:buNone/>
            </a:pPr>
            <a:r>
              <a:rPr lang="ar-SA" sz="1600" b="1" dirty="0">
                <a:cs typeface="+mj-cs"/>
              </a:rPr>
              <a:t>ثالثاً: جماعة أبوللو: </a:t>
            </a:r>
            <a:endParaRPr lang="en-US" sz="1600" dirty="0">
              <a:cs typeface="+mj-cs"/>
            </a:endParaRPr>
          </a:p>
          <a:p>
            <a:pPr marL="0" indent="0">
              <a:buNone/>
            </a:pPr>
            <a:r>
              <a:rPr lang="ar-SA" sz="1600" dirty="0">
                <a:cs typeface="+mj-cs"/>
              </a:rPr>
              <a:t>   هذه الجماعة لم تتبن موقفاً نقدياً محدداً، لكنها احتضنت كافة محاولات التجديد الشعري، وغلب على شعر شعرائها الطابع الرومانسي.</a:t>
            </a:r>
            <a:endParaRPr lang="en-US" sz="1600" dirty="0">
              <a:cs typeface="+mj-cs"/>
            </a:endParaRPr>
          </a:p>
          <a:p>
            <a:pPr marL="0" indent="0">
              <a:buNone/>
            </a:pPr>
            <a:r>
              <a:rPr lang="ar-SA" sz="1600" b="1" dirty="0">
                <a:cs typeface="+mj-cs"/>
              </a:rPr>
              <a:t>    ضمّت في عضويتها عند تأسيسها شعراء إحيائيين أمثال: أحمد شوقي، ومطران خليل مطران، وشعراء رومانسيين مجددين، أمثال: أحمد زكي أبو شادي، إبراهيم ناجي، وعلي محمود طه. </a:t>
            </a:r>
            <a:endParaRPr lang="en-US" sz="1600" dirty="0">
              <a:cs typeface="+mj-cs"/>
            </a:endParaRPr>
          </a:p>
          <a:p>
            <a:pPr marL="0" indent="0">
              <a:buNone/>
            </a:pPr>
            <a:r>
              <a:rPr lang="ar-SA" sz="1600" dirty="0">
                <a:cs typeface="+mj-cs"/>
              </a:rPr>
              <a:t>  ظهرت هذه الجماعة في العام 1932، وأصدرت مجلة باسمها، وكان ظهورها نتيجة عوامل عديدة، أهمها: </a:t>
            </a:r>
            <a:endParaRPr lang="en-US" sz="1600" dirty="0">
              <a:cs typeface="+mj-cs"/>
            </a:endParaRPr>
          </a:p>
          <a:p>
            <a:pPr marL="0" indent="0">
              <a:buNone/>
            </a:pPr>
            <a:r>
              <a:rPr lang="en-US" sz="1600" dirty="0">
                <a:cs typeface="+mj-cs"/>
              </a:rPr>
              <a:t>1</a:t>
            </a:r>
            <a:r>
              <a:rPr lang="ar-SA" sz="1600" dirty="0">
                <a:cs typeface="+mj-cs"/>
              </a:rPr>
              <a:t>- الجدل العنيف الذي كان يدور بين التياريْن الإحيائي والتجديدي، كاد أن يؤثّر سلباً على الحركة الأدبية، فجاء التفكير في هذه الجماعة التي تضم التيارين معاً، وتكون لهم منبر يطلّون من خلاله على المتلقيين.</a:t>
            </a:r>
            <a:endParaRPr lang="en-US" sz="1600" dirty="0">
              <a:cs typeface="+mj-cs"/>
            </a:endParaRPr>
          </a:p>
          <a:p>
            <a:pPr marL="0" indent="0">
              <a:buNone/>
            </a:pPr>
            <a:r>
              <a:rPr lang="ar-SA" sz="1600" dirty="0">
                <a:cs typeface="+mj-cs"/>
              </a:rPr>
              <a:t> 2- زيادة الانفتاح على الأدب الغربي والتواصل معه عن طريق الترجمة والتعريب والقراءة المباشرة، حتى أن معظم شعراء هذه الجماعة كانوا يجيدون اللغات الغربية خاصة الفرنسية والإنجليزية ما أتاح لهم فرصة الاطلاع على الأدب الغربي والتأثر به.</a:t>
            </a:r>
            <a:endParaRPr lang="en-US" sz="1600" dirty="0">
              <a:cs typeface="+mj-cs"/>
            </a:endParaRPr>
          </a:p>
          <a:p>
            <a:pPr marL="0" indent="0">
              <a:buNone/>
            </a:pPr>
            <a:r>
              <a:rPr lang="ar-SA" sz="1600" dirty="0">
                <a:cs typeface="+mj-cs"/>
              </a:rPr>
              <a:t>3- التأثّر بأدب المهجر والذي كان يصل عبر مجلتهم إلى البلاد العربية. فقد كان الطابع الرومانسي هو الذي يطبع ذلك الأدب.</a:t>
            </a:r>
            <a:endParaRPr lang="en-US" sz="1600" dirty="0">
              <a:cs typeface="+mj-cs"/>
            </a:endParaRPr>
          </a:p>
          <a:p>
            <a:pPr marL="0" indent="0">
              <a:buNone/>
            </a:pPr>
            <a:r>
              <a:rPr lang="ar-SA" sz="1600" dirty="0">
                <a:cs typeface="+mj-cs"/>
              </a:rPr>
              <a:t>4- التحوُّلات الاجتماعية التي أصابت المجتمع العربي في فترة ظهور هذه المدرسة إلى ما بعد الحرب العالمية الثانية عام 1945. فقد تعمّق دور الفرد، وازدادت الرغبة في التعبير عن الذات الفردية، لذلك كانت الرومانسية ما تحمله من نزعة عاطفية أنسب مذهب لمخاطبة إنسان تلك الفترة.</a:t>
            </a:r>
            <a:endParaRPr lang="en-US" sz="1600" dirty="0">
              <a:cs typeface="+mj-cs"/>
            </a:endParaRPr>
          </a:p>
          <a:p>
            <a:pPr marL="0" indent="0">
              <a:buNone/>
            </a:pPr>
            <a:r>
              <a:rPr lang="ar-SA" sz="1600" dirty="0">
                <a:cs typeface="+mj-cs"/>
              </a:rPr>
              <a:t> </a:t>
            </a:r>
            <a:endParaRPr lang="en-US" sz="1600" dirty="0">
              <a:cs typeface="+mj-cs"/>
            </a:endParaRPr>
          </a:p>
          <a:p>
            <a:pPr marL="0" indent="0">
              <a:buNone/>
            </a:pPr>
            <a:r>
              <a:rPr lang="ar-SA" sz="1600" dirty="0">
                <a:cs typeface="+mj-cs"/>
              </a:rPr>
              <a:t> </a:t>
            </a:r>
            <a:endParaRPr lang="en-US" sz="1600" dirty="0">
              <a:cs typeface="+mj-cs"/>
            </a:endParaRPr>
          </a:p>
          <a:p>
            <a:pPr marL="0" indent="0">
              <a:buNone/>
            </a:pPr>
            <a:r>
              <a:rPr lang="ar-SA" sz="1600" dirty="0">
                <a:cs typeface="+mj-cs"/>
              </a:rPr>
              <a:t> </a:t>
            </a:r>
            <a:endParaRPr lang="en-US" sz="1600" dirty="0">
              <a:cs typeface="+mj-cs"/>
            </a:endParaRPr>
          </a:p>
          <a:p>
            <a:pPr marL="0" indent="0">
              <a:buNone/>
            </a:pPr>
            <a:endParaRPr lang="ar-IQ" sz="1600" dirty="0">
              <a:cs typeface="+mj-cs"/>
            </a:endParaRPr>
          </a:p>
        </p:txBody>
      </p:sp>
    </p:spTree>
    <p:extLst>
      <p:ext uri="{BB962C8B-B14F-4D97-AF65-F5344CB8AC3E}">
        <p14:creationId xmlns:p14="http://schemas.microsoft.com/office/powerpoint/2010/main" val="1485723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88640"/>
            <a:ext cx="8784976" cy="6408712"/>
          </a:xfrm>
        </p:spPr>
        <p:txBody>
          <a:bodyPr anchor="t" anchorCtr="0">
            <a:noAutofit/>
          </a:bodyPr>
          <a:lstStyle/>
          <a:p>
            <a:pPr algn="r"/>
            <a:r>
              <a:rPr lang="ar-SA" sz="1600" dirty="0" smtClean="0"/>
              <a:t>المحاضرة الأولى</a:t>
            </a:r>
            <a:r>
              <a:rPr lang="en-US" sz="1600" dirty="0" smtClean="0"/>
              <a:t>	</a:t>
            </a:r>
            <a:r>
              <a:rPr lang="en-US" sz="1600" dirty="0"/>
              <a:t/>
            </a:r>
            <a:br>
              <a:rPr lang="en-US" sz="1600" dirty="0"/>
            </a:br>
            <a:r>
              <a:rPr lang="ar-SA" sz="1600" u="sng" dirty="0" smtClean="0"/>
              <a:t>المذاهب الأدبية: مفهومها ونشأتها</a:t>
            </a:r>
            <a:r>
              <a:rPr lang="en-US" sz="1600" u="sng" dirty="0" smtClean="0"/>
              <a:t>	</a:t>
            </a:r>
            <a:r>
              <a:rPr lang="en-US" sz="1600" dirty="0" smtClean="0"/>
              <a:t/>
            </a:r>
            <a:br>
              <a:rPr lang="en-US" sz="1600" dirty="0" smtClean="0"/>
            </a:br>
            <a:r>
              <a:rPr lang="ar-SA" sz="1600" u="sng" dirty="0" smtClean="0"/>
              <a:t>مفهوم المذهب:</a:t>
            </a:r>
            <a:r>
              <a:rPr lang="en-US" sz="1600" u="sng" dirty="0" smtClean="0"/>
              <a:t>	</a:t>
            </a:r>
            <a:r>
              <a:rPr lang="en-US" sz="1600" dirty="0"/>
              <a:t/>
            </a:r>
            <a:br>
              <a:rPr lang="en-US" sz="1600" dirty="0"/>
            </a:br>
            <a:r>
              <a:rPr lang="ar-SA" sz="1600" dirty="0"/>
              <a:t>اختلف الدارسون في تعريف المذاهب الأدبية بمثل اختلافهم في نشأتها، وقد طُرحت في هذا الصدد عدد من المفاهيم التي تمثِّل آراء ووجهات نظر قائليها، ومن أبرز تلك التعريفات</a:t>
            </a:r>
            <a:r>
              <a:rPr lang="ar-SA" sz="1600" dirty="0" smtClean="0"/>
              <a:t>:</a:t>
            </a:r>
            <a:r>
              <a:rPr lang="en-US" sz="1600" dirty="0" smtClean="0"/>
              <a:t>	</a:t>
            </a:r>
            <a:r>
              <a:rPr lang="en-US" sz="1600" dirty="0"/>
              <a:t/>
            </a:r>
            <a:br>
              <a:rPr lang="en-US" sz="1600" dirty="0"/>
            </a:br>
            <a:r>
              <a:rPr lang="ar-SA" sz="1600" dirty="0"/>
              <a:t>المذاهب الأدبية (مجموعة من الأفكار تستحيل طابعاً عاماً في زمن من الأزمان، وبلدٍ من البلدان). لكن المذهب الذي ترتبط نشأته ببلدٍ معيَّن سرعان ما يخرج منها ويعبر إلى بلدان أُخرى، وإلى لغات أخرى وآدابٍ أخرى.</a:t>
            </a:r>
            <a:r>
              <a:rPr lang="en-US" sz="1600" dirty="0"/>
              <a:t/>
            </a:r>
            <a:br>
              <a:rPr lang="en-US" sz="1600" dirty="0"/>
            </a:br>
            <a:r>
              <a:rPr lang="ar-SA" sz="1600" dirty="0"/>
              <a:t>وهنالك من يرى أن المذاهب الأدبية (استجابة لحاجات جمالية في واقعٍ تاريخي محدد)، ذلك أن المذهب لا ينشأ عادةً بإرادة فنّانٍ فرد، ولا باتفاق مجموعة من الفنانين، وإنما هو جزءٌ من بناءٍ ثقافي عام معبِّر عن مرحلة اجتماعية من مراحل تطوُّر المجتمع، ويجسِّد المذهب بجمالياته وأفكاره علاقة الإنسان بعالمه</a:t>
            </a:r>
            <a:r>
              <a:rPr lang="ar-SA" sz="1600" dirty="0" smtClean="0"/>
              <a:t>.</a:t>
            </a:r>
            <a:r>
              <a:rPr lang="en-US" sz="1600" dirty="0" smtClean="0"/>
              <a:t>	</a:t>
            </a:r>
            <a:r>
              <a:rPr lang="en-US" sz="1600" dirty="0"/>
              <a:t/>
            </a:r>
            <a:br>
              <a:rPr lang="en-US" sz="1600" dirty="0"/>
            </a:br>
            <a:r>
              <a:rPr lang="ar-SA" sz="1600" dirty="0"/>
              <a:t>وهنالك من يرى أنّها _ أي المذاهب (حالات نفسية عامة ولّدتها حوادث التاريخ، وملابسات الحياة في العصور المختلفة، وجاء الشعراء والكتّاب والنُّقّاد فوضعوا للتعبير عن هذه الحالات النفسية أصولاً وقواعد يتكوّن من مجموعها المذهب). وهذا يعني أنه حين تتولّد حالات نفسية لا بدّ أن ينشأ مذهب جديد، وهكذا دواليك</a:t>
            </a:r>
            <a:r>
              <a:rPr lang="ar-SA" sz="1600" dirty="0" smtClean="0"/>
              <a:t>.</a:t>
            </a:r>
            <a:r>
              <a:rPr lang="en-US" sz="1600" dirty="0" smtClean="0"/>
              <a:t>	</a:t>
            </a:r>
            <a:r>
              <a:rPr lang="ar-SA" sz="1600" dirty="0" smtClean="0"/>
              <a:t> </a:t>
            </a:r>
            <a:r>
              <a:rPr lang="en-US" sz="1600" dirty="0"/>
              <a:t/>
            </a:r>
            <a:br>
              <a:rPr lang="en-US" sz="1600" dirty="0"/>
            </a:br>
            <a:r>
              <a:rPr lang="ar-SA" sz="1600" dirty="0"/>
              <a:t> ويقول آخر المذهب الأدبي (جملة من الخصائص والمبادئ الأخلاقية والجمالية والفكرية تشكِّل في مجموعها المتناسق لدى شعبٍ أو مجموعة من الشعوب، في فترة ما، تياراً يصبغ النتاج الأدبي والفنّي بصبغةٍ غالبة، تميّزه عما قبله وعما بعده في سياق التطوُّر). </a:t>
            </a:r>
            <a:r>
              <a:rPr lang="en-US" sz="1600" dirty="0"/>
              <a:t/>
            </a:r>
            <a:br>
              <a:rPr lang="en-US" sz="1600" dirty="0"/>
            </a:br>
            <a:r>
              <a:rPr lang="ar-SA" sz="1600" dirty="0"/>
              <a:t>وهذا يعني أن المذهب في مفهومه العام لا يقف عند حدِّ الأدب فحسب، وإنما يتجاوزه ليشمل كافة الفنون من موسيقى ونحت ورسم وزخرفة وطُرز معماريّة، لأنه حصيلة فلسفية تبلور نظرة المجتمع إلى العالم والإنسان: موقفه، هدفه، مصيره، وبالتالي طرائق تعبيره الفنّية. </a:t>
            </a:r>
            <a:r>
              <a:rPr lang="ar-IQ" sz="1600" dirty="0" smtClean="0"/>
              <a:t/>
            </a:r>
            <a:br>
              <a:rPr lang="ar-IQ" sz="1600" dirty="0" smtClean="0"/>
            </a:br>
            <a:r>
              <a:rPr lang="ar-SA" sz="1600" dirty="0"/>
              <a:t>من خلال هذا الاستعراض لوجهات النظر المختلفة حول مفهوم المذهب الأدبي نلاحظ أن هنالك إجماع أو شبه إجماع على أن المذاهب الأدبية عبارة عن تيارات ذات سماتٍ عامةٍ فكرية وفنّية تنشأ في أوضاعٍ معيّنةٍ وتسود الإنتاج الأدبي فتبرز فيه خصائص مميّزة تكون هي الغالبة عليه.</a:t>
            </a:r>
            <a:r>
              <a:rPr lang="en-US" sz="1600" dirty="0"/>
              <a:t/>
            </a:r>
            <a:br>
              <a:rPr lang="en-US" sz="1600" dirty="0"/>
            </a:br>
            <a:r>
              <a:rPr lang="ar-SA" sz="1600" dirty="0"/>
              <a:t>فإذا كان هنالك من يربط ظهور المذهب وتشكّله بالجانب الفكري، أو النفسي، أو الاجتماعي، أو حتى السياسي، فإن ذلك لا يمنع القول بأثر التطوُّر الاجتماعي والاقتصادي في صياغة وتشكيل المذاهب الأدبية.</a:t>
            </a:r>
            <a:r>
              <a:rPr lang="en-US" sz="1600" dirty="0"/>
              <a:t/>
            </a:r>
            <a:br>
              <a:rPr lang="en-US" sz="1600" dirty="0"/>
            </a:br>
            <a:r>
              <a:rPr lang="ar-SA" sz="1600" dirty="0"/>
              <a:t>وهنا ينبغي أن نُشير إلى أنّ المذاهب الأدبية ليست قوالب جامدة ترصُّ فيها إبداعات الأدباء والكتّاب رصّاً، وفقاً لتصوُّر قاطع، بل هي تعبير عن واقع أدبي في مرحلةٍ تاريخية معيّنة، لا تزول زوالاً حتمياً بانتهاء تلك المرحلة، وإنما يكون ذلك على وجه التغليب، حيث يبقى أثر المذهب في الأدب يتردد بين الحين والآخر حتى في وقت ظهور وسيادة مذهبٍ آخر، لذلك قد نلاحظ وجود بعض الشعراء الكلاسيكيين في زمن سيادة الرومانسية كما يمكن أن نلاحظ وجود شعراء رومانسيين وقتَ سيادة المذهب الواقعي، وهكذا.</a:t>
            </a:r>
            <a:r>
              <a:rPr lang="en-US" sz="1600" dirty="0"/>
              <a:t/>
            </a:r>
            <a:br>
              <a:rPr lang="en-US" sz="1600" dirty="0"/>
            </a:br>
            <a:endParaRPr lang="en-US" sz="1600" dirty="0"/>
          </a:p>
        </p:txBody>
      </p:sp>
    </p:spTree>
    <p:extLst>
      <p:ext uri="{BB962C8B-B14F-4D97-AF65-F5344CB8AC3E}">
        <p14:creationId xmlns:p14="http://schemas.microsoft.com/office/powerpoint/2010/main" val="2269593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chor="ctr">
            <a:normAutofit/>
          </a:bodyPr>
          <a:lstStyle/>
          <a:p>
            <a:pPr marL="0" indent="0" algn="ctr">
              <a:buNone/>
            </a:pPr>
            <a:r>
              <a:rPr lang="ar-SA" b="1" dirty="0">
                <a:cs typeface="PT Bold Heading" pitchFamily="2" charset="-78"/>
              </a:rPr>
              <a:t>المحاضرة العاشرة</a:t>
            </a:r>
            <a:endParaRPr lang="ar-IQ" dirty="0">
              <a:cs typeface="PT Bold Heading" pitchFamily="2" charset="-78"/>
            </a:endParaRPr>
          </a:p>
        </p:txBody>
      </p:sp>
    </p:spTree>
    <p:extLst>
      <p:ext uri="{BB962C8B-B14F-4D97-AF65-F5344CB8AC3E}">
        <p14:creationId xmlns:p14="http://schemas.microsoft.com/office/powerpoint/2010/main" val="538328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88640"/>
            <a:ext cx="8229600" cy="5937523"/>
          </a:xfrm>
        </p:spPr>
        <p:txBody>
          <a:bodyPr>
            <a:noAutofit/>
          </a:bodyPr>
          <a:lstStyle/>
          <a:p>
            <a:pPr marL="0" indent="0">
              <a:buNone/>
            </a:pPr>
            <a:r>
              <a:rPr lang="ar-SA" sz="1600" b="1" u="sng" dirty="0"/>
              <a:t>المدرسة الواقعية: تعريفها ونشأتها</a:t>
            </a:r>
            <a:endParaRPr lang="en-US" sz="1600" dirty="0"/>
          </a:p>
          <a:p>
            <a:pPr marL="0" indent="0">
              <a:buNone/>
            </a:pPr>
            <a:r>
              <a:rPr lang="ar-SA" sz="1600" b="1" dirty="0"/>
              <a:t>أوّلاً: مفهوم الواقعية: </a:t>
            </a:r>
            <a:endParaRPr lang="en-US" sz="1600" dirty="0"/>
          </a:p>
          <a:p>
            <a:pPr marL="0" indent="0">
              <a:buNone/>
            </a:pPr>
            <a:r>
              <a:rPr lang="ar-SA" sz="1600" dirty="0"/>
              <a:t>    الواقعية </a:t>
            </a:r>
            <a:r>
              <a:rPr lang="en-US" sz="1600" dirty="0"/>
              <a:t>Realisme</a:t>
            </a:r>
            <a:r>
              <a:rPr lang="ar-SA" sz="1600" dirty="0"/>
              <a:t> نسبة إلى الواقع، وهو الموجود حقيقة في الطبيعة والإنسان، والواقع نوعان: حقيقي وفنِّي، فإذا كان الأول يُعنى بالوصف الصادق والأمين للموصوف لموافقته ما هو موجود وكائن، فإن الواقع الفنّي يقوم على خلق إبداعي لواقعٍ لا يشترط أن يكون حقيقياً بحذافيره. وهذا الأخير هو المعوّل عليه في الأدب.</a:t>
            </a:r>
            <a:endParaRPr lang="en-US" sz="1600" dirty="0"/>
          </a:p>
          <a:p>
            <a:pPr marL="0" indent="0">
              <a:buNone/>
            </a:pPr>
            <a:r>
              <a:rPr lang="ar-SA" sz="1600" dirty="0"/>
              <a:t>   إن الكاتب الواقعي يخلق أشخاصه، ويرسم ملامحها، ويصوّر البيئة كما يشاء، ولكن ضمن الأطر المعروفة التي لا نشعر إزاءها بالغرابة والاستنكار.  </a:t>
            </a:r>
            <a:endParaRPr lang="en-US" sz="1600" dirty="0"/>
          </a:p>
          <a:p>
            <a:pPr marL="0" indent="0">
              <a:buNone/>
            </a:pPr>
            <a:r>
              <a:rPr lang="ar-SA" sz="1600" dirty="0"/>
              <a:t>    فالواقعية الأدبية إذن هي " تصويرٌ مبدعٌ للإنسان والطبيعة في صفاتهما وأحوالهما وتفاعلهما، مع العناية بالجزئيات والتفصيلات المشتركة للأشياء والأشخاص والحياة اليومية...ضمن الإطار الواقعي المألوف".</a:t>
            </a:r>
            <a:endParaRPr lang="en-US" sz="1600" dirty="0"/>
          </a:p>
          <a:p>
            <a:pPr marL="0" indent="0">
              <a:buNone/>
            </a:pPr>
            <a:r>
              <a:rPr lang="ar-SA" sz="1600" dirty="0"/>
              <a:t> </a:t>
            </a:r>
            <a:endParaRPr lang="en-US" sz="1600" dirty="0"/>
          </a:p>
          <a:p>
            <a:pPr marL="0" indent="0">
              <a:buNone/>
            </a:pPr>
            <a:r>
              <a:rPr lang="ar-SA" sz="1600" b="1" dirty="0"/>
              <a:t>ثانياً: أسباب نشأة الواقعية: </a:t>
            </a:r>
            <a:endParaRPr lang="en-US" sz="1600" dirty="0"/>
          </a:p>
          <a:p>
            <a:pPr marL="0" lvl="0" indent="0">
              <a:buNone/>
            </a:pPr>
            <a:r>
              <a:rPr lang="ar-SA" sz="1600" dirty="0"/>
              <a:t>نشأت الواقعية الأوربية في النصف الثاني من القرن التاسع كردِّ فعلٍ على المدرسة الرومانسية التي أوغلت في الخيال والأحلام والانطواء على الذات والفرار من الواقع الاجتماعي، فعملت على إعادة الأدب إلى الحياة.  </a:t>
            </a:r>
            <a:endParaRPr lang="en-US" sz="1600" dirty="0"/>
          </a:p>
          <a:p>
            <a:pPr marL="0" lvl="0" indent="0">
              <a:buNone/>
            </a:pPr>
            <a:r>
              <a:rPr lang="ar-SA" sz="1600" dirty="0"/>
              <a:t> التقدُّم العلمي والكشوفات الهائلة في مجال العلوم، وتطوّر الدراسات التجريبية والإنسانية.</a:t>
            </a:r>
            <a:endParaRPr lang="en-US" sz="1600" dirty="0"/>
          </a:p>
          <a:p>
            <a:pPr marL="0" lvl="0" indent="0">
              <a:buNone/>
            </a:pPr>
            <a:r>
              <a:rPr lang="ar-SA" sz="1600" dirty="0"/>
              <a:t>الاهتمام بالطبقات الاجتماعية المتعددة بما فيها الطبقة الوسطى، والفقيرة والمهملة، وعدم الاقتصار على شرائح النبلاء. لقد كانت الواقعية بمثابة عودة إلى الشعب العريض، صادقة التصوير والتمثيل للواقع الفردي والجماعي.</a:t>
            </a:r>
            <a:endParaRPr lang="en-US" sz="1600" dirty="0"/>
          </a:p>
          <a:p>
            <a:pPr marL="0" indent="0">
              <a:buNone/>
            </a:pPr>
            <a:r>
              <a:rPr lang="ar-SA" sz="1600" dirty="0"/>
              <a:t>هذه الأسباب وغيرها هيأت لظهور المدرسة الواقعية في الأدب الغربي بعد منتصف القرن التاسع عشر، وإن كانت بداية تشكّل هذه المدرسة يعود إلى ما قبل هذا التاريخ.</a:t>
            </a:r>
            <a:endParaRPr lang="en-US" sz="1600" dirty="0"/>
          </a:p>
          <a:p>
            <a:pPr marL="0" indent="0">
              <a:buNone/>
            </a:pPr>
            <a:r>
              <a:rPr lang="ar-SA" sz="1600" dirty="0"/>
              <a:t> </a:t>
            </a:r>
            <a:endParaRPr lang="ar-IQ" sz="1600" dirty="0">
              <a:cs typeface="+mj-cs"/>
            </a:endParaRPr>
          </a:p>
        </p:txBody>
      </p:sp>
    </p:spTree>
    <p:extLst>
      <p:ext uri="{BB962C8B-B14F-4D97-AF65-F5344CB8AC3E}">
        <p14:creationId xmlns:p14="http://schemas.microsoft.com/office/powerpoint/2010/main" val="3818668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88640"/>
            <a:ext cx="8229600" cy="5937523"/>
          </a:xfrm>
        </p:spPr>
        <p:txBody>
          <a:bodyPr>
            <a:normAutofit/>
          </a:bodyPr>
          <a:lstStyle/>
          <a:p>
            <a:pPr marL="0" indent="0">
              <a:buNone/>
            </a:pPr>
            <a:endParaRPr lang="en-US" sz="1600" dirty="0" smtClean="0"/>
          </a:p>
          <a:p>
            <a:pPr marL="0" indent="0">
              <a:buNone/>
            </a:pPr>
            <a:r>
              <a:rPr lang="ar-SA" sz="1600" b="1" u="sng" dirty="0" smtClean="0"/>
              <a:t>الواقعية: مدارسها وأعلامها</a:t>
            </a:r>
            <a:endParaRPr lang="en-US" sz="1600" dirty="0" smtClean="0"/>
          </a:p>
          <a:p>
            <a:pPr marL="0" indent="0">
              <a:buNone/>
            </a:pPr>
            <a:r>
              <a:rPr lang="ar-SA" sz="1600" b="1" dirty="0" smtClean="0"/>
              <a:t>المدارس الواقعية وخصائصها</a:t>
            </a:r>
            <a:endParaRPr lang="en-US" sz="1600" dirty="0" smtClean="0"/>
          </a:p>
          <a:p>
            <a:pPr marL="0" indent="0">
              <a:buNone/>
            </a:pPr>
            <a:r>
              <a:rPr lang="ar-SA" sz="1600" b="1" u="sng" dirty="0" smtClean="0"/>
              <a:t>ثالثاً: الواقعية الاشتراكية: </a:t>
            </a:r>
            <a:endParaRPr lang="en-US" sz="1600" dirty="0" smtClean="0"/>
          </a:p>
          <a:p>
            <a:pPr marL="0" indent="0">
              <a:buNone/>
            </a:pPr>
            <a:r>
              <a:rPr lang="ar-SA" sz="1600" dirty="0" smtClean="0"/>
              <a:t>    نستكمل في هذه المحاضرة ما بدأناه في المحاضرة الفائتة (الثامنة)، بشأن الحديث عن مدارس الواقعية التي تفرّعت عن الواقعية الأمّ (الأوربية)، فنخصص الحديث تحت هذا العنوان للحديث عن الواقعية الاشتراكية. </a:t>
            </a:r>
            <a:endParaRPr lang="en-US" sz="1600" dirty="0" smtClean="0"/>
          </a:p>
          <a:p>
            <a:pPr marL="0" indent="0">
              <a:buNone/>
            </a:pPr>
            <a:r>
              <a:rPr lang="ar-SA" sz="1600" dirty="0" smtClean="0"/>
              <a:t>   تُسمى هذه الواقعية بالواقعية الجديدة، وقد نشأت منذ البداية رداً على الرومانسية، والواقعية الأم المتشائمة، والواقعية الطبيعية الساذجة، وقد اتسعت دائرة انتشارها مع انتشار الدراسات الاشتراكية، والتطبيق الاشتراكي.</a:t>
            </a:r>
            <a:endParaRPr lang="en-US" sz="1600" dirty="0" smtClean="0"/>
          </a:p>
          <a:p>
            <a:pPr marL="0" indent="0">
              <a:buNone/>
            </a:pPr>
            <a:r>
              <a:rPr lang="ar-SA" sz="1600" dirty="0" smtClean="0"/>
              <a:t>  ولما كانت الاشتراكية لها رؤيتها الفلسفية والاجتماعية التي تشمل كل فروع المعرفة، فقد سعت إلى توجيه الأدب وجهةً خاصةً تناسبها، ووجدت فيه خير مصوِّر للواقع، وباعثٍ للوعي، وحافزٍ إلى التغيير.</a:t>
            </a:r>
            <a:endParaRPr lang="en-US" sz="1600" dirty="0" smtClean="0"/>
          </a:p>
          <a:p>
            <a:pPr marL="0" indent="0">
              <a:buNone/>
            </a:pPr>
            <a:r>
              <a:rPr lang="ar-SA" sz="1600" dirty="0" smtClean="0"/>
              <a:t>   من هنا نشأت الواقعية الاشتراكية في الأدب، وأصبحت مدرسة عالمية لها منهجها الذي تم استخلاص مدرسة نقدية منه سمّيت الواقعية الاشتراكية. وقد تبلورت معالمها في الثلاثينات من القرن العشرين.</a:t>
            </a:r>
            <a:endParaRPr lang="en-US" sz="1600" dirty="0" smtClean="0"/>
          </a:p>
          <a:p>
            <a:pPr marL="0" indent="0">
              <a:buNone/>
            </a:pPr>
            <a:r>
              <a:rPr lang="ar-SA" sz="1600" u="sng" dirty="0" smtClean="0"/>
              <a:t>  وتتلخّص أهم خصائص هذه المدرسة في الأدب في النقاط التالية:</a:t>
            </a:r>
            <a:endParaRPr lang="en-US" sz="1600" dirty="0" smtClean="0"/>
          </a:p>
          <a:p>
            <a:pPr marL="0" lvl="0" indent="0">
              <a:buNone/>
            </a:pPr>
            <a:r>
              <a:rPr lang="ar-SA" sz="1600" b="1" dirty="0" smtClean="0"/>
              <a:t>إنها تنطلق من الواقع المادي</a:t>
            </a:r>
            <a:r>
              <a:rPr lang="ar-SA" sz="1600" dirty="0" smtClean="0"/>
              <a:t> من خلال فهم بنية المجتمع. فالواقع هو الصادق الوحيد، والقاعدة العلمية الموضوعية.</a:t>
            </a:r>
            <a:endParaRPr lang="en-US" sz="1600" dirty="0" smtClean="0"/>
          </a:p>
          <a:p>
            <a:pPr marL="0" lvl="0" indent="0">
              <a:buNone/>
            </a:pPr>
            <a:r>
              <a:rPr lang="ar-SA" sz="1600" b="1" dirty="0" smtClean="0"/>
              <a:t>الأديب طليعة مجتمعه، بما أُوتي من مؤهلات فكرية وفنّية ووعي للعالم،</a:t>
            </a:r>
            <a:r>
              <a:rPr lang="ar-SA" sz="1600" dirty="0" smtClean="0"/>
              <a:t> ومؤهلات قيادية تمكِّنه من التأثير في الأفكار والقناعات والسلوك. فالأديب إذن له رسالة جوهرية إيجابية وهي الاتجاه مع المجتمع لبناء مستقبل أفضل للجماهير. قال أحد زعمائهم «الأدباء مهندسو البشرية». لذلك لا بدّ لهم من رؤية مستقبلية واضحة لما يجب أن يكون.</a:t>
            </a:r>
            <a:endParaRPr lang="en-US" sz="1600" dirty="0" smtClean="0"/>
          </a:p>
          <a:p>
            <a:pPr marL="0" lvl="0" indent="0">
              <a:buNone/>
            </a:pPr>
            <a:r>
              <a:rPr lang="ar-SA" sz="1600" b="1" dirty="0" smtClean="0"/>
              <a:t>عدم الاكتفاء بالتصوير،</a:t>
            </a:r>
            <a:r>
              <a:rPr lang="ar-SA" sz="1600" dirty="0" smtClean="0"/>
              <a:t> بل لا بد من شفعه بالتحليل واستخلاص العوامل الفعّالة في صياغة المستقبل. وهنا تبرز رسالة الكاتب والذي لا ينبغي أن يبقى مشاهداً سلبياً، بل يتدخّل لتغليب الإيجابيات.</a:t>
            </a:r>
            <a:endParaRPr lang="en-US" sz="1600" dirty="0" smtClean="0"/>
          </a:p>
          <a:p>
            <a:pPr marL="0" indent="0">
              <a:buNone/>
            </a:pPr>
            <a:endParaRPr lang="ar-IQ" sz="1600" dirty="0">
              <a:cs typeface="+mj-cs"/>
            </a:endParaRPr>
          </a:p>
        </p:txBody>
      </p:sp>
    </p:spTree>
    <p:extLst>
      <p:ext uri="{BB962C8B-B14F-4D97-AF65-F5344CB8AC3E}">
        <p14:creationId xmlns:p14="http://schemas.microsoft.com/office/powerpoint/2010/main" val="1019164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chor="t">
            <a:normAutofit/>
          </a:bodyPr>
          <a:lstStyle/>
          <a:p>
            <a:pPr marL="0" lvl="0" indent="0">
              <a:buNone/>
            </a:pPr>
            <a:r>
              <a:rPr lang="ar-SA" sz="1600" b="1" dirty="0">
                <a:cs typeface="+mj-cs"/>
              </a:rPr>
              <a:t>الواقعية الاشتراكية متفائلة</a:t>
            </a:r>
            <a:r>
              <a:rPr lang="ar-SA" sz="1600" dirty="0">
                <a:cs typeface="+mj-cs"/>
              </a:rPr>
              <a:t> تؤمن بانتصار إرادة الخير والحق لبناء مجتمع جديد كما يرى منظِّروها.</a:t>
            </a:r>
            <a:endParaRPr lang="en-US" sz="1600" dirty="0">
              <a:cs typeface="+mj-cs"/>
            </a:endParaRPr>
          </a:p>
          <a:p>
            <a:pPr marL="0" lvl="0" indent="0">
              <a:buNone/>
            </a:pPr>
            <a:r>
              <a:rPr lang="ar-SA" sz="1600" dirty="0">
                <a:cs typeface="+mj-cs"/>
              </a:rPr>
              <a:t>تُولي الواقعية الاشتراكية أهمية </a:t>
            </a:r>
            <a:r>
              <a:rPr lang="ar-SA" sz="1600" b="1" dirty="0">
                <a:cs typeface="+mj-cs"/>
              </a:rPr>
              <a:t>كبرى لرسم وإبراز النموذج البطولي،</a:t>
            </a:r>
            <a:r>
              <a:rPr lang="ar-SA" sz="1600" dirty="0">
                <a:cs typeface="+mj-cs"/>
              </a:rPr>
              <a:t> بحيث يصبح نموذجاً يُحتذى.</a:t>
            </a:r>
            <a:endParaRPr lang="en-US" sz="1600" dirty="0">
              <a:cs typeface="+mj-cs"/>
            </a:endParaRPr>
          </a:p>
          <a:p>
            <a:pPr marL="0" lvl="0" indent="0">
              <a:buNone/>
            </a:pPr>
            <a:r>
              <a:rPr lang="ar-SA" sz="1600" b="1" dirty="0">
                <a:cs typeface="+mj-cs"/>
              </a:rPr>
              <a:t>الواقعية الاشتراكية إنسانية وعالمية،</a:t>
            </a:r>
            <a:r>
              <a:rPr lang="ar-SA" sz="1600" dirty="0">
                <a:cs typeface="+mj-cs"/>
              </a:rPr>
              <a:t> تؤمن بوحدة قضايا الشعوب، وتدين أشكال الاستعمار، والتمييز العنصري والديني.</a:t>
            </a:r>
            <a:endParaRPr lang="en-US" sz="1600" dirty="0">
              <a:cs typeface="+mj-cs"/>
            </a:endParaRPr>
          </a:p>
          <a:p>
            <a:pPr marL="0" lvl="0" indent="0">
              <a:buNone/>
            </a:pPr>
            <a:r>
              <a:rPr lang="ar-SA" sz="1600" dirty="0">
                <a:cs typeface="+mj-cs"/>
              </a:rPr>
              <a:t>تفسِّر الواقعية الاشتراكية الحياة الإنسانية على أساس أن البناء الثقافي بما فيه من آداب إفراز لعلاقات يقوم العامل الاقتصادي بالدور الرئيسي فيها، فالتطوُّر والتغيُّر الثقافي يتأثّر بالتطوُّر الاقتصادي. كما أنّها تبشّر بمجتمع يخلو من التناقضات _ على حد زعم منظِّروها_.</a:t>
            </a:r>
            <a:endParaRPr lang="en-US" sz="1600" dirty="0">
              <a:cs typeface="+mj-cs"/>
            </a:endParaRPr>
          </a:p>
          <a:p>
            <a:pPr marL="0" lvl="0" indent="0">
              <a:buNone/>
            </a:pPr>
            <a:r>
              <a:rPr lang="ar-SA" sz="1600" b="1" dirty="0">
                <a:cs typeface="+mj-cs"/>
              </a:rPr>
              <a:t>الواقعية الاشتراكية مدرسة إيدلوجية ملتزمة</a:t>
            </a:r>
            <a:r>
              <a:rPr lang="ar-SA" sz="1600" dirty="0">
                <a:cs typeface="+mj-cs"/>
              </a:rPr>
              <a:t> على الصعيد النقدي والإبداعي، لكن الالتزام ينبغي أن يكون نابعاً من صميم القناعة، يتدفق من تلقاء الذات، وليس مجلوباً أو مفروضاً، كما يقول أصحابها.</a:t>
            </a:r>
            <a:endParaRPr lang="en-US" sz="1600" dirty="0">
              <a:cs typeface="+mj-cs"/>
            </a:endParaRPr>
          </a:p>
          <a:p>
            <a:pPr marL="0" lvl="0" indent="0">
              <a:buNone/>
            </a:pPr>
            <a:r>
              <a:rPr lang="ar-SA" sz="1600" b="1" dirty="0">
                <a:cs typeface="+mj-cs"/>
              </a:rPr>
              <a:t>لا تهمل الواقعية الاشتراكية المقوّمات الفنّية،</a:t>
            </a:r>
            <a:r>
              <a:rPr lang="ar-SA" sz="1600" dirty="0">
                <a:cs typeface="+mj-cs"/>
              </a:rPr>
              <a:t> كالمقدرة اللغوية والأسلوبية، وجمال التصوير وحرارة العاطفة، كما تهتم بمراعاة المقوّمات الخاصة بكل جنس أدبي، وتختار اللغة السهلة المتداولة. فالمضمون والشكل متضامنان لا ينفصل أحدهما عن الآخر.</a:t>
            </a:r>
            <a:endParaRPr lang="en-US" sz="1600" dirty="0">
              <a:cs typeface="+mj-cs"/>
            </a:endParaRPr>
          </a:p>
          <a:p>
            <a:pPr marL="0" lvl="0" indent="0">
              <a:buNone/>
            </a:pPr>
            <a:r>
              <a:rPr lang="ar-SA" sz="1600" dirty="0">
                <a:cs typeface="+mj-cs"/>
              </a:rPr>
              <a:t>ازدهرت الواقعية الاشتراكية في روسيا، ومنها انتقلت إلى أوربا الشرقية، وبعض بلدان العالم الأخرى.</a:t>
            </a:r>
            <a:endParaRPr lang="en-US" sz="1600" dirty="0">
              <a:cs typeface="+mj-cs"/>
            </a:endParaRPr>
          </a:p>
          <a:p>
            <a:pPr marL="0" indent="0">
              <a:buNone/>
            </a:pPr>
            <a:r>
              <a:rPr lang="ar-SA" sz="1600" b="1" dirty="0">
                <a:cs typeface="+mj-cs"/>
              </a:rPr>
              <a:t>      رابعاً: الواقعية السحرية: </a:t>
            </a:r>
            <a:endParaRPr lang="en-US" sz="1600" dirty="0">
              <a:cs typeface="+mj-cs"/>
            </a:endParaRPr>
          </a:p>
          <a:p>
            <a:pPr marL="0" indent="0">
              <a:buNone/>
            </a:pPr>
            <a:r>
              <a:rPr lang="ar-SA" sz="1600" dirty="0">
                <a:cs typeface="+mj-cs"/>
              </a:rPr>
              <a:t>           تعدّ هذه الواقعية السحرية آخر ما تفرّعت عنه المدرسة الواقعية من تيارات، فقد ظهرت في أمريكا الجنوبية، وقدّمت نماذج رائعة في الأدب، خاصة في مجال الرواية.</a:t>
            </a:r>
            <a:endParaRPr lang="en-US" sz="1600" dirty="0">
              <a:cs typeface="+mj-cs"/>
            </a:endParaRPr>
          </a:p>
          <a:p>
            <a:pPr marL="0" indent="0">
              <a:buNone/>
            </a:pPr>
            <a:r>
              <a:rPr lang="ar-SA" sz="1600" dirty="0">
                <a:cs typeface="+mj-cs"/>
              </a:rPr>
              <a:t> واضح أن القواسم المشتركة بين أدب هذه الواقعية والواقعيات الأخرى ضعيفة، فبالرغم من حالة النزوع نحو تصوير الواقع، إلا أن هذه الواقعية كانت تمتح كثيراً من التراث الشعبي والأسطوري في أمريكا الجنوبية التي عُرفت بتراثها السحري الغني، وقدمت من خلاله أروع النماذج الإبداعية، خاصة ما قدمه الروائي الشهير غارثيا ماركيز أحد أعلام الرواية في القرن العشرين، ومن أعلامها أيضاً خورخي بورخيس صاحب رواية "كتاب الرمل".</a:t>
            </a:r>
            <a:endParaRPr lang="en-US" sz="1600" dirty="0">
              <a:cs typeface="+mj-cs"/>
            </a:endParaRPr>
          </a:p>
          <a:p>
            <a:pPr marL="0" indent="0">
              <a:buNone/>
            </a:pPr>
            <a:endParaRPr lang="ar-IQ" sz="1600" dirty="0">
              <a:cs typeface="+mj-cs"/>
            </a:endParaRPr>
          </a:p>
        </p:txBody>
      </p:sp>
    </p:spTree>
    <p:extLst>
      <p:ext uri="{BB962C8B-B14F-4D97-AF65-F5344CB8AC3E}">
        <p14:creationId xmlns:p14="http://schemas.microsoft.com/office/powerpoint/2010/main" val="1299713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chor="ctr">
            <a:normAutofit/>
          </a:bodyPr>
          <a:lstStyle/>
          <a:p>
            <a:pPr marL="0" indent="0" algn="ctr">
              <a:buNone/>
            </a:pPr>
            <a:r>
              <a:rPr lang="ar-SA" sz="2800" b="1" dirty="0">
                <a:cs typeface="PT Bold Heading" pitchFamily="2" charset="-78"/>
              </a:rPr>
              <a:t>المحاضرة الحادية عشر</a:t>
            </a:r>
            <a:endParaRPr lang="en-US" sz="2800" dirty="0">
              <a:cs typeface="PT Bold Heading" pitchFamily="2" charset="-78"/>
            </a:endParaRPr>
          </a:p>
          <a:p>
            <a:pPr marL="0" indent="0" algn="ctr">
              <a:buNone/>
            </a:pPr>
            <a:endParaRPr lang="ar-IQ" sz="1600" dirty="0">
              <a:cs typeface="+mj-cs"/>
            </a:endParaRPr>
          </a:p>
        </p:txBody>
      </p:sp>
    </p:spTree>
    <p:extLst>
      <p:ext uri="{BB962C8B-B14F-4D97-AF65-F5344CB8AC3E}">
        <p14:creationId xmlns:p14="http://schemas.microsoft.com/office/powerpoint/2010/main" val="159639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88640"/>
            <a:ext cx="8229600" cy="5937523"/>
          </a:xfrm>
        </p:spPr>
        <p:txBody>
          <a:bodyPr>
            <a:normAutofit/>
          </a:bodyPr>
          <a:lstStyle/>
          <a:p>
            <a:pPr marL="0" indent="0">
              <a:buNone/>
            </a:pPr>
            <a:r>
              <a:rPr lang="ar-SA" sz="1600" b="1" u="sng" dirty="0"/>
              <a:t>الواقعية في الأدب العربي: </a:t>
            </a:r>
            <a:endParaRPr lang="en-US" sz="1600" dirty="0"/>
          </a:p>
          <a:p>
            <a:pPr marL="0" indent="0">
              <a:buNone/>
            </a:pPr>
            <a:r>
              <a:rPr lang="ar-SA" sz="1600" dirty="0"/>
              <a:t>   تأثّر الأدب العربي بالواقعية الغربية، وقد شكّل جلّ إنتاجهم في مجال القصة، مع بعض الحضور في مجال الشعر، خاصة لدى شعراء التجربة الحرّة. </a:t>
            </a:r>
            <a:r>
              <a:rPr lang="ar-SA" sz="1600" b="1" dirty="0"/>
              <a:t>فمن كتّاب القصة والرواية الواقعيين: يوسف إدريس، يحيى حقّي، ومن الشعراء: عبد الوهاب البياتي، ومحمد مفتاح الفيتوري، </a:t>
            </a:r>
            <a:endParaRPr lang="en-US" sz="1600" dirty="0"/>
          </a:p>
          <a:p>
            <a:pPr marL="0" indent="0">
              <a:buNone/>
            </a:pPr>
            <a:r>
              <a:rPr lang="ar-SA" sz="1600" b="1" dirty="0"/>
              <a:t>من النقّاد الواقعيين: محمود أمين العالم، وعبد المحسن طه بدر، وطه وادي.</a:t>
            </a:r>
            <a:r>
              <a:rPr lang="ar-SA" sz="1600" dirty="0"/>
              <a:t> أغلب هؤلاء النقّاد تبنوا الواقعية الاشتراكية، وتبنوا أفكارها في سياق الواقعية العربية يمكن الإشارة إلى ما يسمّى بالواقعية الإسلامية، والتي تستمدّ خصائصها من التصوُّر الإسلامي للحياة، فالإسلام دينٌ يقوم على الشمول والتوازن والإيجابية، وفق رؤية تنبع من جوهر إيماني خالص.</a:t>
            </a:r>
            <a:endParaRPr lang="en-US" sz="1600" dirty="0"/>
          </a:p>
          <a:p>
            <a:pPr marL="0" indent="0">
              <a:buNone/>
            </a:pPr>
            <a:r>
              <a:rPr lang="ar-SA" sz="1600" dirty="0"/>
              <a:t>       لذلك لم تكتف الواقعية في ظلّ هذا التصوّر بمعالجة الجوانب المادية فحسب، كما فعلت العديد من المدارس الواقعية، وإنما خاطبت الروح كذلك، فالإسلام " جسدٌ وروح ". وجعلت من الإنسان العنصر الفاعل والرئيس، لذلك جاء مبدأ الالتزام وفق هذه الرؤية مناط الإرادة الإنسانية الحُرّة، وليس مجرّد الخضوع، بل لا بدّ من يسبقه الاقتناع.</a:t>
            </a:r>
            <a:endParaRPr lang="en-US" sz="1600" dirty="0"/>
          </a:p>
          <a:p>
            <a:pPr marL="0" indent="0">
              <a:buNone/>
            </a:pPr>
            <a:r>
              <a:rPr lang="ar-SA" sz="1600" dirty="0"/>
              <a:t> كذلك تعترف الواقعية الإسلامية _ بحسب منظِّروها _ بالضعف الإنساني، وتسعى إلى علاج هذا الضعف، فالإنسان ليس معصوماً. غير أن الواقعية الإسلامية لا تجد تجسيداً إبداعياً لها إلا في بعض أعمال قليلة لنجيب الكيلاني الذي يعتبر ممثّلاً للتيار الواقعي الإسلامي في الرواية، خصوصاً في روايته عمالقة الشِّمال.</a:t>
            </a:r>
            <a:endParaRPr lang="en-US" sz="1600" dirty="0"/>
          </a:p>
          <a:p>
            <a:pPr marL="0" indent="0">
              <a:buNone/>
            </a:pPr>
            <a:r>
              <a:rPr lang="ar-SA" sz="1600" dirty="0"/>
              <a:t> </a:t>
            </a:r>
            <a:r>
              <a:rPr lang="ar-SA" sz="1600" b="1" u="sng" dirty="0"/>
              <a:t>المذهب البرناسي:</a:t>
            </a:r>
            <a:endParaRPr lang="en-US" sz="1600" dirty="0"/>
          </a:p>
          <a:p>
            <a:pPr marL="0" indent="0">
              <a:buNone/>
            </a:pPr>
            <a:r>
              <a:rPr lang="ar-SA" sz="1600" dirty="0"/>
              <a:t>   بمثل ما كانت الواقعية ردةَ فعل على الرومانسية، هدفت إلى إعادة الأدب إلى الحياة التي أبعده عنها الرومانسيون وأغرقوه في الخيال والذاتية، جاءت البرناسية ردةَ فعل أخرى على الرومانسية ذاتها، لكنها ردة فعلٍ في الاتجاه المعاكس _إذا صح التعبير_ فهي لا تريد ربط الأدب بالحياة والواقع، وإنما سعت إلى تجريد الأدب من الذاتية، وربطه بالجمال الفنّي المحض، لذلك رآها الكثيرون صدىً وتجسيداً للدعوة التي تقول "الفنّ للفنّ". ومن هنا سَمَّى البعض هذا التيار "المذهب الفنّي".</a:t>
            </a:r>
            <a:endParaRPr lang="en-US" sz="1600" dirty="0"/>
          </a:p>
          <a:p>
            <a:pPr marL="0" indent="0">
              <a:buNone/>
            </a:pPr>
            <a:r>
              <a:rPr lang="ar-SA" sz="1600" dirty="0"/>
              <a:t>  أمّا مصطلح " برناسي " فقد أُطلق على هذا التيار مصادفةً، أطلقه أحد الناشرين الفرنسيين على مجموعة القصائد التي نشرها في مجلّدٍ واحدٍ لطائفة من الشعراء الناشئين، فسمّى المجموعة " البرناس المعاصر "، إشارة إلى جبل البرناس الشهير ببلاد اليونان. وهو الجبل الذي تقول أساطيرهم أنّ آلهة الشعر كانت تقطنه. فهذه التسمية مع شيء من التجوُّز يمكن أن تعرَّف مثلاً بقولنا " عكاظ الجديدة"، على حد قول محمد مندور.</a:t>
            </a:r>
            <a:endParaRPr lang="en-US" sz="1600" dirty="0"/>
          </a:p>
          <a:p>
            <a:pPr marL="0" indent="0">
              <a:buNone/>
            </a:pPr>
            <a:endParaRPr lang="en-US" sz="1600" dirty="0"/>
          </a:p>
          <a:p>
            <a:pPr marL="0" indent="0">
              <a:buNone/>
            </a:pPr>
            <a:endParaRPr lang="ar-IQ" sz="1600" dirty="0">
              <a:cs typeface="+mj-cs"/>
            </a:endParaRPr>
          </a:p>
        </p:txBody>
      </p:sp>
    </p:spTree>
    <p:extLst>
      <p:ext uri="{BB962C8B-B14F-4D97-AF65-F5344CB8AC3E}">
        <p14:creationId xmlns:p14="http://schemas.microsoft.com/office/powerpoint/2010/main" val="132654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chor="t">
            <a:normAutofit/>
          </a:bodyPr>
          <a:lstStyle/>
          <a:p>
            <a:pPr marL="0" indent="0">
              <a:buNone/>
            </a:pPr>
            <a:r>
              <a:rPr lang="ar-SA" sz="1600" dirty="0"/>
              <a:t> وبالرغم من هذه المصادفة فإن الاسم قد ذاع وخلد في ميدان الأدب للتعبير عن مذهبٍ أدبيٍّ بعينه، وذلك لأن شعراء المجموعة كانت لهم فلسفة أدبية وشعرية خاصة موحّدة في أصولها العامة. </a:t>
            </a:r>
            <a:endParaRPr lang="en-US" sz="1600" dirty="0"/>
          </a:p>
          <a:p>
            <a:pPr marL="0" indent="0">
              <a:buNone/>
            </a:pPr>
            <a:r>
              <a:rPr lang="ar-SA" sz="1600" dirty="0"/>
              <a:t> </a:t>
            </a:r>
            <a:endParaRPr lang="en-US" sz="1600" dirty="0"/>
          </a:p>
          <a:p>
            <a:pPr marL="0" indent="0">
              <a:buNone/>
            </a:pPr>
            <a:r>
              <a:rPr lang="ar-SA" sz="1600" u="sng" dirty="0"/>
              <a:t>ويمكن استخلاص أهم خصائص هذا المذهب في التالي:</a:t>
            </a:r>
            <a:endParaRPr lang="en-US" sz="1600" dirty="0"/>
          </a:p>
          <a:p>
            <a:pPr marL="0" indent="0">
              <a:buNone/>
            </a:pPr>
            <a:r>
              <a:rPr lang="ar-SA" sz="1600" dirty="0"/>
              <a:t>1</a:t>
            </a:r>
            <a:r>
              <a:rPr lang="ar-SA" sz="1600" b="1" dirty="0"/>
              <a:t>- الميدان الذي برزت فيه البرناسية هو مجال الشعر</a:t>
            </a:r>
            <a:r>
              <a:rPr lang="ar-SA" sz="1600" dirty="0"/>
              <a:t> الذي برز فيه عدد من الشعراء، مركِّزة على الجمال الشكلي، والإيقاع الموسيقي.</a:t>
            </a:r>
            <a:endParaRPr lang="en-US" sz="1600" dirty="0"/>
          </a:p>
          <a:p>
            <a:pPr marL="0" indent="0">
              <a:buNone/>
            </a:pPr>
            <a:r>
              <a:rPr lang="ar-SA" sz="1600" dirty="0"/>
              <a:t>2- </a:t>
            </a:r>
            <a:r>
              <a:rPr lang="ar-SA" sz="1600" b="1" dirty="0"/>
              <a:t>جعلت البرناسية الإبداع الشعري غاية في ذاته، لا وسيلة للتعبير عن الذات،</a:t>
            </a:r>
            <a:r>
              <a:rPr lang="ar-SA" sz="1600" dirty="0"/>
              <a:t> همُّه نحت الجمال واستخراجه من مظاهر الطبيعة، أو خلعه على تلك المظاهر. فقد ثار الشاعر البرناسي لو كونت دوليل على تلك العاطفة الذاتية التي كانت تصدر عنها الرومانسية، وأبى أن يعرض حياته الخاصة بما فيها من أحزان وأفراح على الجماهير، كما أبى أن يزري بالشعر إلى حد الوسيلة التي تستخدم لغرض ما، ولو كان هذا الغرض هو التعبير عن الذات، وذلك لكي يردّ الشعر إلى طبيعته كفنٍّ جميلٍ، هدفه الصور والأخيلة الجميلة في ذاتها.</a:t>
            </a:r>
            <a:endParaRPr lang="en-US" sz="1600" dirty="0"/>
          </a:p>
          <a:p>
            <a:pPr marL="0" indent="0">
              <a:buNone/>
            </a:pPr>
            <a:r>
              <a:rPr lang="ar-SA" sz="1600" dirty="0"/>
              <a:t>3- في مجال الشعر فإن أكثر ما تجلت فيه البرناسية كمذهب ورؤية هو </a:t>
            </a:r>
            <a:r>
              <a:rPr lang="ar-SA" sz="1600" b="1" dirty="0"/>
              <a:t>فنّ الوصف</a:t>
            </a:r>
            <a:r>
              <a:rPr lang="ar-SA" sz="1600" dirty="0"/>
              <a:t> الذي يتيح للشاعر إبراز قدراته في خلق الجمال. لذلك تمّ اقتصار هذا المذهب بحكم طبيعته على فنّ الوصف. </a:t>
            </a:r>
            <a:endParaRPr lang="en-US" sz="1600" dirty="0"/>
          </a:p>
          <a:p>
            <a:pPr marL="0" indent="0">
              <a:buNone/>
            </a:pPr>
            <a:r>
              <a:rPr lang="ar-SA" sz="1600" dirty="0"/>
              <a:t>   ينبغي أن نشير إلى أن عبارة " الفنّ للفنّ " التي ارتبط بها هذا المذهب، قد انتقلت إلى الأدب العربي محمّلةً بحمولات دلالية لم تُعرف بها في مدلولها التاريخي. فقد ظنّ البعض أن (الفنّ للفن) معناه التحلُّل من قواعد الأخلاق في الإنتاج الأدبي، بل أسرف البعض في الظنّ حتى قال إن الفن للفن ينتهي إلى الأدب الإباحي، فما مدى صحة هذا الزعم؟</a:t>
            </a:r>
            <a:endParaRPr lang="en-US" sz="1600" dirty="0"/>
          </a:p>
          <a:p>
            <a:pPr marL="0" indent="0">
              <a:buNone/>
            </a:pPr>
            <a:r>
              <a:rPr lang="ar-SA" sz="1600" dirty="0"/>
              <a:t>  الواقع أن هذا الفهم يحمّل هذا المذهب أوزاراً لم تُولد معه، ذلك أن مذهب الفنّ للفن لا يدعو إلى الخروج على قواعد الأخلاق، بل لا يتعرّض للمشكلة الأخلاقية على الإطلاق. فدعاته يروْن أن أنواع النشاط الروحي لا تخضع جميعها لمقاييس الأخلاق، فالفنّ لا يُحكم عليه من حيث الخير أو الشرّ، ولا من حيث الصحة أو الخطأ، وإنما يُحكم عليه من حيث الجمال أو القبح. فهنالك أقوالاً وأفعالاً لا علاقة لها بالأخلاق، ولا تخضع لمقاييسها، من بينها الحقائق الرياضية، والحقائق الجمالية أو الفنّية.</a:t>
            </a:r>
            <a:endParaRPr lang="ar-IQ" sz="1600" dirty="0">
              <a:cs typeface="+mj-cs"/>
            </a:endParaRPr>
          </a:p>
        </p:txBody>
      </p:sp>
    </p:spTree>
    <p:extLst>
      <p:ext uri="{BB962C8B-B14F-4D97-AF65-F5344CB8AC3E}">
        <p14:creationId xmlns:p14="http://schemas.microsoft.com/office/powerpoint/2010/main" val="3087348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16632"/>
            <a:ext cx="8229600" cy="6009531"/>
          </a:xfrm>
        </p:spPr>
        <p:txBody>
          <a:bodyPr>
            <a:noAutofit/>
          </a:bodyPr>
          <a:lstStyle/>
          <a:p>
            <a:pPr marL="0" indent="0">
              <a:buNone/>
            </a:pPr>
            <a:r>
              <a:rPr lang="ar-SA" sz="1600" b="1" u="sng" dirty="0">
                <a:cs typeface="+mj-cs"/>
              </a:rPr>
              <a:t>أعلام البرناسية: </a:t>
            </a:r>
            <a:endParaRPr lang="en-US" sz="1600" dirty="0">
              <a:cs typeface="+mj-cs"/>
            </a:endParaRPr>
          </a:p>
          <a:p>
            <a:pPr marL="0" indent="0">
              <a:buNone/>
            </a:pPr>
            <a:r>
              <a:rPr lang="ar-SA" sz="1600" b="1" dirty="0">
                <a:cs typeface="+mj-cs"/>
              </a:rPr>
              <a:t>أوّلاً- لوكونت دوليل (1818_ 1894): </a:t>
            </a:r>
            <a:r>
              <a:rPr lang="ar-SA" sz="1600" dirty="0">
                <a:cs typeface="+mj-cs"/>
              </a:rPr>
              <a:t>أصدر ديوانه ديوانه "أشعار قديمة" عام 1852 وقدّم له بمقدمة تعدُّ بيانه شعرياً ومنهجاً للمدرسة الجديدة. ثم أصدر في عام 1862، مجموعة بعنوان "أشعار متوحِّشة"، فأصبح زعيم البرناسية المعترف به.</a:t>
            </a:r>
            <a:endParaRPr lang="en-US" sz="1600" dirty="0">
              <a:cs typeface="+mj-cs"/>
            </a:endParaRPr>
          </a:p>
          <a:p>
            <a:pPr marL="0" indent="0">
              <a:buNone/>
            </a:pPr>
            <a:r>
              <a:rPr lang="ar-SA" sz="1600" dirty="0">
                <a:cs typeface="+mj-cs"/>
              </a:rPr>
              <a:t>وقد ميّز الدارسون ثلاثة منابع لإلهام لوكونت دوليل، هي: </a:t>
            </a:r>
            <a:endParaRPr lang="en-US" sz="1600" dirty="0">
              <a:cs typeface="+mj-cs"/>
            </a:endParaRPr>
          </a:p>
          <a:p>
            <a:pPr marL="0" indent="0">
              <a:buNone/>
            </a:pPr>
            <a:r>
              <a:rPr lang="ar-SA" sz="1600" dirty="0">
                <a:cs typeface="+mj-cs"/>
              </a:rPr>
              <a:t>1- الثقافة القديمة بشكلها اليوناني، والهندي أو البوذي.</a:t>
            </a:r>
            <a:endParaRPr lang="en-US" sz="1600" dirty="0">
              <a:cs typeface="+mj-cs"/>
            </a:endParaRPr>
          </a:p>
          <a:p>
            <a:pPr marL="0" indent="0">
              <a:buNone/>
            </a:pPr>
            <a:r>
              <a:rPr lang="ar-SA" sz="1600" dirty="0">
                <a:cs typeface="+mj-cs"/>
              </a:rPr>
              <a:t>2- الولع بالغرابة، حيث رحلاته التي استمدّ منها كثيراً من المشاهد البهيجة والمدهشة، وأوصاف الحيوانات الغريبة التي رآها في رحلاته في غابات الهند.</a:t>
            </a:r>
            <a:endParaRPr lang="en-US" sz="1600" dirty="0">
              <a:cs typeface="+mj-cs"/>
            </a:endParaRPr>
          </a:p>
          <a:p>
            <a:pPr marL="0" indent="0">
              <a:buNone/>
            </a:pPr>
            <a:r>
              <a:rPr lang="ar-SA" sz="1600" dirty="0">
                <a:cs typeface="+mj-cs"/>
              </a:rPr>
              <a:t>3- التشاؤم الذي تسرّب إليه من مصادر مختلفة، ما جعله يلتمس العزاء في الطبيعة، وربما تغنّى بالفناء والموت ناشداً الراحة من مكدِّرات الحياة.</a:t>
            </a:r>
            <a:endParaRPr lang="en-US" sz="1600" dirty="0">
              <a:cs typeface="+mj-cs"/>
            </a:endParaRPr>
          </a:p>
          <a:p>
            <a:pPr marL="0" indent="0">
              <a:buNone/>
            </a:pPr>
            <a:r>
              <a:rPr lang="ar-SA" sz="1600" dirty="0">
                <a:cs typeface="+mj-cs"/>
              </a:rPr>
              <a:t> 4- من ناحية الأسلوب الشعري كان دوليل يسعى إلى إتقان أشعاره وإحكامها، جامعاً فيها بين المتانة والموسيقى، وإنك لتلمس من خلال لغته جهد فنّانٍ وُفّق لتحقيق درجة عالية من الدقّة والبهاء الشكلي.</a:t>
            </a:r>
            <a:endParaRPr lang="en-US" sz="1600" dirty="0">
              <a:cs typeface="+mj-cs"/>
            </a:endParaRPr>
          </a:p>
          <a:p>
            <a:pPr marL="0" indent="0">
              <a:buNone/>
            </a:pPr>
            <a:r>
              <a:rPr lang="ar-SA" sz="1600" b="1" dirty="0">
                <a:cs typeface="+mj-cs"/>
              </a:rPr>
              <a:t>ثانياً: هيريديا (1843_ 1905): </a:t>
            </a:r>
            <a:r>
              <a:rPr lang="ar-SA" sz="1600" dirty="0">
                <a:cs typeface="+mj-cs"/>
              </a:rPr>
              <a:t>بقيَ هذا الشاعر مخلصاً للبرناسية، فقد أصدر في العام 1893 مجموعته الشعرية التي أودعها كل فنّه، بحيث كانت كل مقطوعة تساوي قصيدة كاملة، لما تتميّز به من التكثيف واللغة السليمة العالية، ولِما قامت عليه من موسيقى حلوة، وقوافي محكمة.</a:t>
            </a:r>
            <a:endParaRPr lang="en-US" sz="1600" dirty="0">
              <a:cs typeface="+mj-cs"/>
            </a:endParaRPr>
          </a:p>
          <a:p>
            <a:pPr marL="0" indent="0">
              <a:buNone/>
            </a:pPr>
            <a:r>
              <a:rPr lang="ar-SA" sz="1600" dirty="0">
                <a:cs typeface="+mj-cs"/>
              </a:rPr>
              <a:t>      لكن قارئ شعر هيريديا ينبغي أن يتحلّى بثقافة عالية ومعرفة علمية واسعة وذوق سليم حتى يستطيع فهم شعره المملوء بالمعارف التاريخية، والاصطلاحات والأحلام والتلميحات والإشارات، أما القارئ العادي فيحتاج في فهمه إلى الشروح والحواشي.</a:t>
            </a:r>
            <a:endParaRPr lang="en-US" sz="1600" dirty="0">
              <a:cs typeface="+mj-cs"/>
            </a:endParaRPr>
          </a:p>
          <a:p>
            <a:pPr marL="0" indent="0">
              <a:buNone/>
            </a:pPr>
            <a:r>
              <a:rPr lang="ar-SA" sz="1600" dirty="0">
                <a:cs typeface="+mj-cs"/>
              </a:rPr>
              <a:t> </a:t>
            </a:r>
            <a:endParaRPr lang="en-US" sz="1600" dirty="0">
              <a:cs typeface="+mj-cs"/>
            </a:endParaRPr>
          </a:p>
          <a:p>
            <a:pPr marL="0" indent="0">
              <a:buNone/>
            </a:pPr>
            <a:endParaRPr lang="ar-IQ" sz="1600" dirty="0">
              <a:cs typeface="+mj-cs"/>
            </a:endParaRPr>
          </a:p>
        </p:txBody>
      </p:sp>
    </p:spTree>
    <p:extLst>
      <p:ext uri="{BB962C8B-B14F-4D97-AF65-F5344CB8AC3E}">
        <p14:creationId xmlns:p14="http://schemas.microsoft.com/office/powerpoint/2010/main" val="39576695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88640"/>
            <a:ext cx="8229600" cy="5937523"/>
          </a:xfrm>
        </p:spPr>
        <p:txBody>
          <a:bodyPr>
            <a:noAutofit/>
          </a:bodyPr>
          <a:lstStyle/>
          <a:p>
            <a:pPr marL="0" indent="0">
              <a:buNone/>
            </a:pPr>
            <a:r>
              <a:rPr lang="ar-SA" sz="1600" b="1" u="sng" dirty="0"/>
              <a:t>الرمزيّة: نشأتها وخصائصها</a:t>
            </a:r>
            <a:endParaRPr lang="en-US" sz="1600" dirty="0"/>
          </a:p>
          <a:p>
            <a:pPr marL="0" indent="0">
              <a:buNone/>
            </a:pPr>
            <a:r>
              <a:rPr lang="ar-SA" sz="1600" b="1" dirty="0"/>
              <a:t>أولاً: النشأة والمفهوم: </a:t>
            </a:r>
            <a:endParaRPr lang="en-US" sz="1600" dirty="0"/>
          </a:p>
          <a:p>
            <a:pPr marL="0" indent="0">
              <a:buNone/>
            </a:pPr>
            <a:r>
              <a:rPr lang="ar-SA" sz="1600" dirty="0"/>
              <a:t>      بالرغم من أن الرمزية لم تظهر كمذهب أدبي إلا بعد منتصف القرن التاسع عشر، إلا أنّ جذورها قديمة في الآداب العالمية، ويمكن التماس ذلك في فلسفة أفلاطون المثالية التي كانت تُنكر حقائق الأشياء المحسوسة، ولا ترى فيها غير رموز لحقائق الأشياء البعيدة عن عالمنا المحسوس. </a:t>
            </a:r>
            <a:endParaRPr lang="en-US" sz="1600" dirty="0"/>
          </a:p>
          <a:p>
            <a:pPr marL="0" indent="0">
              <a:buNone/>
            </a:pPr>
            <a:r>
              <a:rPr lang="ar-SA" sz="1600" dirty="0"/>
              <a:t>      من ناحية ثانية فإن التعبير بالرمز قديم في الأدب، فاللغة أداة التعبير الرئيسة هي عبارة عن مجموعة من المنظومات الرمزية، وكان الناس ولا يزالون يعبّرون عن مقاصدهم بالرموز، فقد كان مألوفاً التعبير بالنار عن الإحراق، بالطير عن السرعة، وبالبحر عن الاتساع، وبالراية عن السيادة، وهكذا. </a:t>
            </a:r>
            <a:endParaRPr lang="en-US" sz="1600" dirty="0"/>
          </a:p>
          <a:p>
            <a:pPr marL="0" indent="0">
              <a:buNone/>
            </a:pPr>
            <a:r>
              <a:rPr lang="ar-SA" sz="1600" dirty="0"/>
              <a:t>     لكن المدرسة الرمزية شيء آخر، لقد أصبحت منهجاً فنّياً متكاملاً ذا مواصفات عديدة، وأصبح الرمز فيها قيمةً فنية وعضوية دخلت في نطاقه الرموز التاريخية والأسطورية والأشياء ذات الدلالة الموحية، كما تميّزت بالاستفادة من المقوّمات الموسيقية واللونية والحسية والمشابكة بينها في لغة تعبيرية جديدة.</a:t>
            </a:r>
            <a:endParaRPr lang="en-US" sz="1600" dirty="0"/>
          </a:p>
          <a:p>
            <a:pPr marL="0" indent="0">
              <a:buNone/>
            </a:pPr>
            <a:r>
              <a:rPr lang="ar-SA" sz="1600" dirty="0"/>
              <a:t>  فالرمزية إذن مدرسة جديدة عملت على محوريْن:</a:t>
            </a:r>
            <a:endParaRPr lang="en-US" sz="1600" dirty="0"/>
          </a:p>
          <a:p>
            <a:pPr marL="0" indent="0">
              <a:buNone/>
            </a:pPr>
            <a:r>
              <a:rPr lang="ar-SA" sz="1600" dirty="0"/>
              <a:t> </a:t>
            </a:r>
            <a:endParaRPr lang="en-US" sz="1600" dirty="0"/>
          </a:p>
          <a:p>
            <a:pPr marL="0" indent="0">
              <a:buNone/>
            </a:pPr>
            <a:r>
              <a:rPr lang="ar-SA" sz="1600" b="1" dirty="0"/>
              <a:t>أولهما:</a:t>
            </a:r>
            <a:r>
              <a:rPr lang="ar-SA" sz="1600" dirty="0"/>
              <a:t> محاولة التقاط التجربة في أقصى نعومتها ورهافتها.</a:t>
            </a:r>
            <a:endParaRPr lang="en-US" sz="1600" dirty="0"/>
          </a:p>
          <a:p>
            <a:pPr marL="0" indent="0">
              <a:buNone/>
            </a:pPr>
            <a:r>
              <a:rPr lang="ar-SA" sz="1600" b="1" dirty="0"/>
              <a:t>ثانيهما:</a:t>
            </a:r>
            <a:r>
              <a:rPr lang="ar-SA" sz="1600" dirty="0"/>
              <a:t> التماس الإطار الفنّي الحر المرن</a:t>
            </a:r>
            <a:endParaRPr lang="en-US" sz="1600" dirty="0"/>
          </a:p>
          <a:p>
            <a:pPr marL="0" indent="0">
              <a:buNone/>
            </a:pPr>
            <a:r>
              <a:rPr lang="ar-SA" sz="1600" dirty="0"/>
              <a:t> الذي يستطيع التعبير عن التجربة الشعرية ونقل أحوالها إلى القارئ.</a:t>
            </a:r>
            <a:endParaRPr lang="en-US" sz="1600" dirty="0"/>
          </a:p>
          <a:p>
            <a:pPr marL="0" indent="0">
              <a:buNone/>
            </a:pPr>
            <a:r>
              <a:rPr lang="ar-SA" sz="1600" dirty="0"/>
              <a:t> فالرمزية نشأة كردة فعل على الرومانسية والبرناسية في آنٍ معاً:</a:t>
            </a:r>
            <a:endParaRPr lang="en-US" sz="1600" dirty="0"/>
          </a:p>
          <a:p>
            <a:pPr marL="0" indent="0">
              <a:buNone/>
            </a:pPr>
            <a:r>
              <a:rPr lang="ar-SA" sz="1600" dirty="0"/>
              <a:t>- أما بالنسبة للرومانسية فقد رفضت مبالغتها في الذاتية والانطواء على النفس بحيث غدت غير آبهةٍ بما يدور خارج الذات.</a:t>
            </a:r>
            <a:endParaRPr lang="en-US" sz="1600" dirty="0"/>
          </a:p>
          <a:p>
            <a:pPr marL="0" indent="0">
              <a:buNone/>
            </a:pPr>
            <a:r>
              <a:rPr lang="ar-SA" sz="1600" dirty="0"/>
              <a:t>- وأما البرناسية فقد أخذت عليها المبالغة في الاحتفاء بالشكل، ولا سيما في الأوزان، ما قد يحرم الشاعر من إمكانية التلوين والتنويع، كما أخذوا عليها شدّة الوضوح بينما توجد في عالم الشعر مناطق ظليلة وخفية يصعب التعبير عنها بوضوح.</a:t>
            </a:r>
            <a:endParaRPr lang="en-US" sz="1600" dirty="0"/>
          </a:p>
          <a:p>
            <a:pPr marL="0" indent="0">
              <a:buNone/>
            </a:pPr>
            <a:r>
              <a:rPr lang="ar-SA" sz="1600" dirty="0"/>
              <a:t>      </a:t>
            </a:r>
            <a:endParaRPr lang="ar-IQ" sz="1600" dirty="0">
              <a:cs typeface="+mj-cs"/>
            </a:endParaRPr>
          </a:p>
        </p:txBody>
      </p:sp>
    </p:spTree>
    <p:extLst>
      <p:ext uri="{BB962C8B-B14F-4D97-AF65-F5344CB8AC3E}">
        <p14:creationId xmlns:p14="http://schemas.microsoft.com/office/powerpoint/2010/main" val="2339746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88640"/>
            <a:ext cx="8229600" cy="5937523"/>
          </a:xfrm>
        </p:spPr>
        <p:txBody>
          <a:bodyPr>
            <a:noAutofit/>
          </a:bodyPr>
          <a:lstStyle/>
          <a:p>
            <a:pPr marL="0" indent="0">
              <a:buNone/>
            </a:pPr>
            <a:r>
              <a:rPr lang="ar-SA" sz="1600" dirty="0">
                <a:cs typeface="+mj-cs"/>
              </a:rPr>
              <a:t> لهذا اتكأت هذه المدرسة على الرمز للتعبير عن الحالات النفسية الغائمة بطريقة الإيماء، لا بالطريقة الواضحة المباشرة. </a:t>
            </a:r>
            <a:endParaRPr lang="en-US" sz="1600" dirty="0">
              <a:cs typeface="+mj-cs"/>
            </a:endParaRPr>
          </a:p>
          <a:p>
            <a:pPr marL="0" indent="0">
              <a:buNone/>
            </a:pPr>
            <a:r>
              <a:rPr lang="ar-SA" sz="1600" dirty="0">
                <a:cs typeface="+mj-cs"/>
              </a:rPr>
              <a:t>      وقد ظهر اصطلاح "رمزية" للمرة الأولى في مقالة كتبها الشاعر الفرنسي جان موريس. وفي العام 1886 أنشأ جريدة سمّاها "الرمزي"، ونشر في العام نفسه بيان الرمزية. </a:t>
            </a:r>
            <a:endParaRPr lang="en-US" sz="1600" dirty="0">
              <a:cs typeface="+mj-cs"/>
            </a:endParaRPr>
          </a:p>
          <a:p>
            <a:pPr marL="0" indent="0">
              <a:buNone/>
            </a:pPr>
            <a:r>
              <a:rPr lang="ar-SA" sz="1600" dirty="0">
                <a:cs typeface="+mj-cs"/>
              </a:rPr>
              <a:t>      في العام 1891 أعلن موريس أن الرمزية قد ماتت، لكنه خلافاً لما رآه استمرت المدرسة وقويت وانتشرت وأصبحت ذات شأن عظيم في مجال الأدب والفنّ بقيت آثارها خلال القرن العشرين. </a:t>
            </a:r>
            <a:endParaRPr lang="en-US" sz="1600" dirty="0">
              <a:cs typeface="+mj-cs"/>
            </a:endParaRPr>
          </a:p>
          <a:p>
            <a:pPr marL="0" indent="0">
              <a:buNone/>
            </a:pPr>
            <a:r>
              <a:rPr lang="ar-SA" sz="1600" dirty="0">
                <a:cs typeface="+mj-cs"/>
              </a:rPr>
              <a:t> انتقلت الرمزية من فرنسا إلى أقطار أوربية عديدة، وإلى خارج أوربا، خاصة الولايات المتحدة، التي وجدت فيها رواجاً كبيراً حتى قيل: إن الأدب الأمريكي في القرن العشرين كان كله رمزياً.</a:t>
            </a:r>
            <a:endParaRPr lang="en-US" sz="1600" dirty="0">
              <a:cs typeface="+mj-cs"/>
            </a:endParaRPr>
          </a:p>
          <a:p>
            <a:pPr marL="0" indent="0">
              <a:buNone/>
            </a:pPr>
            <a:r>
              <a:rPr lang="ar-SA" sz="1600" b="1" dirty="0">
                <a:cs typeface="+mj-cs"/>
              </a:rPr>
              <a:t>ثانياً: اتجاهات الرمزية: </a:t>
            </a:r>
            <a:endParaRPr lang="en-US" sz="1600" dirty="0">
              <a:cs typeface="+mj-cs"/>
            </a:endParaRPr>
          </a:p>
          <a:p>
            <a:pPr marL="0" indent="0">
              <a:buNone/>
            </a:pPr>
            <a:r>
              <a:rPr lang="ar-SA" sz="1600" dirty="0">
                <a:cs typeface="+mj-cs"/>
              </a:rPr>
              <a:t>    هنالك ثلاثة اتجاهات للرمزية، يمكن استخلاصها من كتابات منظِّريها، وإنتاج مبدعيها:</a:t>
            </a:r>
            <a:endParaRPr lang="en-US" sz="1600" dirty="0">
              <a:cs typeface="+mj-cs"/>
            </a:endParaRPr>
          </a:p>
          <a:p>
            <a:pPr marL="0" lvl="0" indent="0">
              <a:buNone/>
            </a:pPr>
            <a:r>
              <a:rPr lang="ar-SA" sz="1600" b="1" dirty="0">
                <a:cs typeface="+mj-cs"/>
              </a:rPr>
              <a:t>اتجاه غيبي،</a:t>
            </a:r>
            <a:r>
              <a:rPr lang="ar-SA" sz="1600" dirty="0">
                <a:cs typeface="+mj-cs"/>
              </a:rPr>
              <a:t> وهو خاص بطريقة إدراك العالم الخارجي.</a:t>
            </a:r>
            <a:endParaRPr lang="en-US" sz="1600" dirty="0">
              <a:cs typeface="+mj-cs"/>
            </a:endParaRPr>
          </a:p>
          <a:p>
            <a:pPr marL="0" lvl="0" indent="0">
              <a:buNone/>
            </a:pPr>
            <a:r>
              <a:rPr lang="ar-SA" sz="1600" b="1" dirty="0">
                <a:cs typeface="+mj-cs"/>
              </a:rPr>
              <a:t>اتجاه باطني،</a:t>
            </a:r>
            <a:r>
              <a:rPr lang="ar-SA" sz="1600" dirty="0">
                <a:cs typeface="+mj-cs"/>
              </a:rPr>
              <a:t> وهو السعي إلى اكتشاف العقل الباطن، وعالم اللاوعي.</a:t>
            </a:r>
            <a:endParaRPr lang="en-US" sz="1600" dirty="0">
              <a:cs typeface="+mj-cs"/>
            </a:endParaRPr>
          </a:p>
          <a:p>
            <a:pPr marL="0" lvl="0" indent="0">
              <a:buNone/>
            </a:pPr>
            <a:r>
              <a:rPr lang="ar-SA" sz="1600" b="1" dirty="0">
                <a:cs typeface="+mj-cs"/>
              </a:rPr>
              <a:t>اتجاه لغوي،</a:t>
            </a:r>
            <a:r>
              <a:rPr lang="ar-SA" sz="1600" dirty="0">
                <a:cs typeface="+mj-cs"/>
              </a:rPr>
              <a:t> خاص بالبحث في وظيفة اللغة وإمكانياتها، ومدى تقيُّدها بعمل الحواس، وتبادل تلك الحواس، على نحو يفتح أمام الشاعر أو الكاتب مجال اللغة وتسخيرها لتأدية وظائف الأدب.</a:t>
            </a:r>
            <a:endParaRPr lang="en-US" sz="1600" dirty="0">
              <a:cs typeface="+mj-cs"/>
            </a:endParaRPr>
          </a:p>
          <a:p>
            <a:pPr marL="0" indent="0">
              <a:buNone/>
            </a:pPr>
            <a:r>
              <a:rPr lang="ar-SA" sz="1600" dirty="0">
                <a:cs typeface="+mj-cs"/>
              </a:rPr>
              <a:t> </a:t>
            </a:r>
            <a:endParaRPr lang="en-US" sz="1600" dirty="0">
              <a:cs typeface="+mj-cs"/>
            </a:endParaRPr>
          </a:p>
          <a:p>
            <a:pPr marL="0" indent="0">
              <a:buNone/>
            </a:pPr>
            <a:r>
              <a:rPr lang="ar-SA" sz="1600" b="1" dirty="0">
                <a:cs typeface="+mj-cs"/>
              </a:rPr>
              <a:t>ثالثاً: خصائص الرمزية: </a:t>
            </a:r>
            <a:endParaRPr lang="en-US" sz="1600" dirty="0">
              <a:cs typeface="+mj-cs"/>
            </a:endParaRPr>
          </a:p>
          <a:p>
            <a:pPr marL="0" lvl="0" indent="0">
              <a:buNone/>
            </a:pPr>
            <a:r>
              <a:rPr lang="ar-SA" sz="1600" b="1" dirty="0">
                <a:cs typeface="+mj-cs"/>
              </a:rPr>
              <a:t>مجافاة الوضوح والدقّة والمنطق والمباشرة</a:t>
            </a:r>
            <a:r>
              <a:rPr lang="ar-SA" sz="1600" dirty="0">
                <a:cs typeface="+mj-cs"/>
              </a:rPr>
              <a:t>، فهذه من طبيعة النثر، ولغة التواصل العادية، كما يرى الرمزيون.</a:t>
            </a:r>
            <a:endParaRPr lang="en-US" sz="1600" dirty="0">
              <a:cs typeface="+mj-cs"/>
            </a:endParaRPr>
          </a:p>
          <a:p>
            <a:pPr marL="0" lvl="0" indent="0">
              <a:buNone/>
            </a:pPr>
            <a:r>
              <a:rPr lang="ar-SA" sz="1600" b="1" dirty="0">
                <a:cs typeface="+mj-cs"/>
              </a:rPr>
              <a:t>الدخول في عالم اللامحدود،</a:t>
            </a:r>
            <a:r>
              <a:rPr lang="ar-SA" sz="1600" dirty="0">
                <a:cs typeface="+mj-cs"/>
              </a:rPr>
              <a:t> والمشاعر المرهفة الواسعة، والحالات النفسية الغائمة، والتغلغل إلى خفايا النفس وأسرارها ودقائقها.</a:t>
            </a:r>
            <a:endParaRPr lang="en-US" sz="1600" dirty="0">
              <a:cs typeface="+mj-cs"/>
            </a:endParaRPr>
          </a:p>
          <a:p>
            <a:pPr marL="0" lvl="0" indent="0">
              <a:buNone/>
            </a:pPr>
            <a:r>
              <a:rPr lang="ar-SA" sz="1600" b="1" dirty="0">
                <a:cs typeface="+mj-cs"/>
              </a:rPr>
              <a:t>لجأ أصحاب هذه المدرسة إلى الرمز للتعبير عن الأفكار والعواطف والرؤى</a:t>
            </a:r>
            <a:r>
              <a:rPr lang="ar-SA" sz="1600" dirty="0">
                <a:cs typeface="+mj-cs"/>
              </a:rPr>
              <a:t>، لأنه هو الأقدر على الكشف عن الانطباعات المرهفة والعالم الكامن خلف الواقع والحقيقة. </a:t>
            </a:r>
            <a:endParaRPr lang="en-US" sz="1600" dirty="0">
              <a:cs typeface="+mj-cs"/>
            </a:endParaRPr>
          </a:p>
          <a:p>
            <a:pPr marL="0" indent="0">
              <a:buNone/>
            </a:pPr>
            <a:r>
              <a:rPr lang="ar-SA" sz="1600" dirty="0">
                <a:cs typeface="+mj-cs"/>
              </a:rPr>
              <a:t>وهذا يوافق رؤية الرمزيين في أن اللغة بما فيها من مجازات وتشبيهات قاصرة عن التعبير عن التجربة بشكل مناسب صادق.</a:t>
            </a:r>
            <a:endParaRPr lang="en-US" sz="1600" dirty="0">
              <a:cs typeface="+mj-cs"/>
            </a:endParaRPr>
          </a:p>
          <a:p>
            <a:pPr marL="0" lvl="0" indent="0">
              <a:buNone/>
            </a:pPr>
            <a:r>
              <a:rPr lang="ar-SA" sz="1600" b="1" dirty="0">
                <a:cs typeface="+mj-cs"/>
              </a:rPr>
              <a:t>العناية بالموسيقى الشعرية،</a:t>
            </a:r>
            <a:r>
              <a:rPr lang="ar-SA" sz="1600" dirty="0">
                <a:cs typeface="+mj-cs"/>
              </a:rPr>
              <a:t> موسيقى اللفظة والقصيدة، والاستفادة من الطاقات الكامنة في الحروف والكلمات، ومن التناغم الصوتي العام في مقاطع القصيدة.</a:t>
            </a:r>
            <a:endParaRPr lang="en-US" sz="1600" dirty="0">
              <a:cs typeface="+mj-cs"/>
            </a:endParaRPr>
          </a:p>
          <a:p>
            <a:pPr marL="0" indent="0">
              <a:buNone/>
            </a:pPr>
            <a:r>
              <a:rPr lang="ar-SA" sz="1600" dirty="0">
                <a:cs typeface="+mj-cs"/>
              </a:rPr>
              <a:t>لقد أصبح شعار الرمزيين "مزيداً من الموسيقى، والموسيقى قبل كل </a:t>
            </a:r>
            <a:r>
              <a:rPr lang="ar-SA" sz="1600" dirty="0" smtClean="0">
                <a:cs typeface="+mj-cs"/>
              </a:rPr>
              <a:t>شيء</a:t>
            </a:r>
            <a:endParaRPr lang="ar-IQ" sz="1600" dirty="0">
              <a:cs typeface="+mj-cs"/>
            </a:endParaRPr>
          </a:p>
        </p:txBody>
      </p:sp>
    </p:spTree>
    <p:extLst>
      <p:ext uri="{BB962C8B-B14F-4D97-AF65-F5344CB8AC3E}">
        <p14:creationId xmlns:p14="http://schemas.microsoft.com/office/powerpoint/2010/main" val="2275913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Autofit/>
          </a:bodyPr>
          <a:lstStyle/>
          <a:p>
            <a:pPr algn="r"/>
            <a:r>
              <a:rPr lang="ar-SA" sz="1600" u="sng" dirty="0"/>
              <a:t>نشأة المذاهب الأدبية:</a:t>
            </a:r>
            <a:r>
              <a:rPr lang="en-US" sz="1600" dirty="0"/>
              <a:t/>
            </a:r>
            <a:br>
              <a:rPr lang="en-US" sz="1600" dirty="0"/>
            </a:br>
            <a:r>
              <a:rPr lang="ar-SA" sz="1600" dirty="0"/>
              <a:t>        ارتبطت نشأة المذاهب الأدبية في العصر الحديث بالآداب الغربية، فقد ظهر أوّل مذهب مع بدايات عصر النهضة الغربية الحديثة في القرن السادس عشر، وهو المذهب الكلاسيكي. وهذا يعني أن الأدب الغربي لم يعرف هذه المذاهب في القديم ولا في العصر الوسيط.</a:t>
            </a:r>
            <a:r>
              <a:rPr lang="en-US" sz="1600" dirty="0"/>
              <a:t/>
            </a:r>
            <a:br>
              <a:rPr lang="en-US" sz="1600" dirty="0"/>
            </a:br>
            <a:r>
              <a:rPr lang="ar-SA" sz="1600" dirty="0"/>
              <a:t>     وهنا ينبغي علينا أن نتفطّن إلى أن نشأة المذاهب لا يقصد إليها قصداً، فيضع الكتّاب أصولها من العدم، ويدعون إلى اعتناق تلك الأصول، لا، لم يكن الأمر كذلك بتاتاً، بل المذاهب الأدبية حالات نفسية عامة ولّدتها حوادث التاريخ، وملابسات الحياة، ثمّ جاء الشعراء والكتّاب والنقّاد، فوضعوا للتعبير عن تلك الحالات أصولاً وقواعد تتكوّن من مجموعها المذاهب. أو ثاروا على تلك القواعد والأصول لكي يتحرّروا منها، وبذلك خلقوا مذهباً جديداً، على نحو ما ثار الرومانسيون على الكلاسيكيين.</a:t>
            </a:r>
            <a:r>
              <a:rPr lang="en-US" sz="1600" dirty="0"/>
              <a:t/>
            </a:r>
            <a:br>
              <a:rPr lang="en-US" sz="1600" dirty="0"/>
            </a:br>
            <a:r>
              <a:rPr lang="ar-SA" sz="1600" dirty="0"/>
              <a:t>       وهذا يعني أن ظهور المذهب في بيئة ومجتمعٍ معيّنيْن لا يظهر بصورة مفاجئة، بل يحتاج إلى عشرات السنين حتّى يأتي الدارسون والنقّاد فيتأملون تلك الظاهرة الجديدة وأسبابها وتجلّياتها وتطوُّرها، ثم يخلصون إلى استخلاص قواعدها وفلسفتها، وتحديد معالمها وأعلامها ومصطلحاتها.</a:t>
            </a:r>
            <a:r>
              <a:rPr lang="en-US" sz="1600" dirty="0"/>
              <a:t/>
            </a:r>
            <a:br>
              <a:rPr lang="en-US" sz="1600" dirty="0"/>
            </a:br>
            <a:r>
              <a:rPr lang="ar-SA" sz="1600" dirty="0"/>
              <a:t>  ويمكننا بعد هذا العرض أن نستخلص أهم النقاط في نشأة المذاهب الأدبية:</a:t>
            </a:r>
            <a:r>
              <a:rPr lang="en-US" sz="1600" dirty="0"/>
              <a:t/>
            </a:r>
            <a:br>
              <a:rPr lang="en-US" sz="1600" dirty="0"/>
            </a:br>
            <a:r>
              <a:rPr lang="ar-SA" sz="1600" dirty="0"/>
              <a:t>1_ المذاهب تكوّنٌ جماعي لا يقتصر على فردٍ بعينه، بل يشمل عدد كبير من المبدعين جمعت بينهم ذوقيّة واحدة، وأمزجة متشابهة؛ لوقوعهم تحت تأثير مناخٍ بيئيٍّ عامٍ.</a:t>
            </a:r>
            <a:r>
              <a:rPr lang="en-US" sz="1600" dirty="0"/>
              <a:t/>
            </a:r>
            <a:br>
              <a:rPr lang="en-US" sz="1600" dirty="0"/>
            </a:br>
            <a:r>
              <a:rPr lang="ar-SA" sz="1600" dirty="0"/>
              <a:t>2_ المذهب لا يأتي فجأةً فينسخ ما قبله، ولا يزول فجأةً أمام موجةٍ مذهبية جديدة، بل يتكوّن تدريجياً حتى تتعايش آثار المدرسة السابقة والمدرسة الراهنة، ثم لا يلبث المذهب أن يتلاشى تدريجياً أمام مدرسة لاحقة.  </a:t>
            </a:r>
            <a:r>
              <a:rPr lang="en-US" sz="1600" dirty="0"/>
              <a:t/>
            </a:r>
            <a:br>
              <a:rPr lang="en-US" sz="1600" dirty="0"/>
            </a:br>
            <a:r>
              <a:rPr lang="ar-SA" sz="1600" dirty="0"/>
              <a:t>3_ قد تتزامن آثار مدرستيْن لدى كاتبٍ بعينه في بعض الأحيان، أو لدى عدد من الكتّاب والمبدعين في فترةٍ واحدة.</a:t>
            </a:r>
            <a:r>
              <a:rPr lang="en-US" sz="1600" dirty="0"/>
              <a:t/>
            </a:r>
            <a:br>
              <a:rPr lang="en-US" sz="1600" dirty="0"/>
            </a:br>
            <a:r>
              <a:rPr lang="ar-SA" sz="1600" dirty="0"/>
              <a:t>4_ قد يكون للمذهب بعد انطوائه عودة بملامح جديدة، بل قد توجد في وقتٍ واحدٍ ملامحُ لمدارس عديدة، كما هو الحال في الأدب العربي الحديث حيث نُشاهدُ معاً اتجاهات المدارس التقليدية والإبداعية والرمزية والواقعية.</a:t>
            </a:r>
            <a:r>
              <a:rPr lang="en-US" sz="1600" dirty="0"/>
              <a:t/>
            </a:r>
            <a:br>
              <a:rPr lang="en-US" sz="1600" dirty="0"/>
            </a:br>
            <a:r>
              <a:rPr lang="ar-SA" sz="1600" u="sng" dirty="0"/>
              <a:t>الأدب العربي والمذاهب الأدبية:</a:t>
            </a:r>
            <a:r>
              <a:rPr lang="en-US" sz="1600" dirty="0"/>
              <a:t/>
            </a:r>
            <a:br>
              <a:rPr lang="en-US" sz="1600" dirty="0"/>
            </a:br>
            <a:r>
              <a:rPr lang="ar-SA" sz="1600" dirty="0"/>
              <a:t>نهضَ الأدب العربي في العصر الحديث متأثّراً برافديْن، أسهما معاً في تطوّره وازدهاره، هما:</a:t>
            </a:r>
            <a:r>
              <a:rPr lang="en-US" sz="1600" dirty="0"/>
              <a:t/>
            </a:r>
            <a:br>
              <a:rPr lang="en-US" sz="1600" dirty="0"/>
            </a:br>
            <a:r>
              <a:rPr lang="ar-SA" sz="1600" dirty="0"/>
              <a:t>1_ التراث العربي القديم بنماذجه الشعرية والنثرية الأصيلة.</a:t>
            </a:r>
            <a:r>
              <a:rPr lang="en-US" sz="1600" dirty="0"/>
              <a:t/>
            </a:r>
            <a:br>
              <a:rPr lang="en-US" sz="1600" dirty="0"/>
            </a:br>
            <a:r>
              <a:rPr lang="ar-SA" sz="1600" dirty="0"/>
              <a:t>2_ الأدب الغربي بتياراته ومذاهبه المختلفة.</a:t>
            </a:r>
            <a:r>
              <a:rPr lang="en-US" sz="1600" dirty="0"/>
              <a:t/>
            </a:r>
            <a:br>
              <a:rPr lang="en-US" sz="1600" dirty="0"/>
            </a:br>
            <a:r>
              <a:rPr lang="ar-SA" sz="1600" dirty="0"/>
              <a:t>وهو ما يجعل هذا الأدب ممثّلاً جيداً لمبدأ الأصالة والمعاصرة كما يحلو للبعض أن يقول، الأصالة التي استلهمها من التراث، والمعاصرة التي استمدها من الغرب.</a:t>
            </a:r>
            <a:r>
              <a:rPr lang="en-US" sz="1600" dirty="0"/>
              <a:t/>
            </a:r>
            <a:br>
              <a:rPr lang="en-US" sz="1600" dirty="0"/>
            </a:br>
            <a:r>
              <a:rPr lang="ar-SA" sz="1600" dirty="0"/>
              <a:t>وقد تمّ هذا التأثُّر بالأدب الغربي بفضل عامليْن رئيسييْن هما:</a:t>
            </a:r>
            <a:r>
              <a:rPr lang="en-US" sz="1600" dirty="0"/>
              <a:t/>
            </a:r>
            <a:br>
              <a:rPr lang="en-US" sz="1600" dirty="0"/>
            </a:br>
            <a:r>
              <a:rPr lang="ar-SA" sz="1600" dirty="0"/>
              <a:t>1- الترجمة. </a:t>
            </a:r>
            <a:r>
              <a:rPr lang="en-US" sz="1600" dirty="0"/>
              <a:t/>
            </a:r>
            <a:br>
              <a:rPr lang="en-US" sz="1600" dirty="0"/>
            </a:br>
            <a:endParaRPr lang="ar-IQ" sz="1600" dirty="0">
              <a:cs typeface="PT Bold Heading" pitchFamily="2" charset="-78"/>
            </a:endParaRPr>
          </a:p>
        </p:txBody>
      </p:sp>
    </p:spTree>
    <p:extLst>
      <p:ext uri="{BB962C8B-B14F-4D97-AF65-F5344CB8AC3E}">
        <p14:creationId xmlns:p14="http://schemas.microsoft.com/office/powerpoint/2010/main" val="32993126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chor="ctr">
            <a:normAutofit/>
          </a:bodyPr>
          <a:lstStyle/>
          <a:p>
            <a:pPr marL="0" indent="0" algn="ctr">
              <a:buNone/>
            </a:pPr>
            <a:r>
              <a:rPr lang="ar-SA" sz="2800" b="1" dirty="0">
                <a:cs typeface="PT Bold Heading" pitchFamily="2" charset="-78"/>
              </a:rPr>
              <a:t>المحاضرة </a:t>
            </a:r>
            <a:r>
              <a:rPr lang="ar-SA" sz="2800" b="1" dirty="0" smtClean="0">
                <a:cs typeface="PT Bold Heading" pitchFamily="2" charset="-78"/>
              </a:rPr>
              <a:t>ال</a:t>
            </a:r>
            <a:r>
              <a:rPr lang="ar-IQ" sz="2800" b="1" dirty="0" smtClean="0">
                <a:cs typeface="PT Bold Heading" pitchFamily="2" charset="-78"/>
              </a:rPr>
              <a:t>ثانية</a:t>
            </a:r>
            <a:r>
              <a:rPr lang="ar-SA" sz="2800" b="1" dirty="0" smtClean="0">
                <a:cs typeface="PT Bold Heading" pitchFamily="2" charset="-78"/>
              </a:rPr>
              <a:t> </a:t>
            </a:r>
            <a:r>
              <a:rPr lang="ar-SA" sz="2800" b="1" dirty="0">
                <a:cs typeface="PT Bold Heading" pitchFamily="2" charset="-78"/>
              </a:rPr>
              <a:t>عشر</a:t>
            </a:r>
            <a:endParaRPr lang="en-US" sz="2800" dirty="0">
              <a:cs typeface="PT Bold Heading" pitchFamily="2" charset="-78"/>
            </a:endParaRPr>
          </a:p>
          <a:p>
            <a:pPr marL="0" indent="0" algn="ctr">
              <a:buNone/>
            </a:pPr>
            <a:endParaRPr lang="ar-IQ" sz="1600" dirty="0">
              <a:cs typeface="+mj-cs"/>
            </a:endParaRPr>
          </a:p>
        </p:txBody>
      </p:sp>
    </p:spTree>
    <p:extLst>
      <p:ext uri="{BB962C8B-B14F-4D97-AF65-F5344CB8AC3E}">
        <p14:creationId xmlns:p14="http://schemas.microsoft.com/office/powerpoint/2010/main" val="2262176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4624"/>
            <a:ext cx="8229600" cy="6081539"/>
          </a:xfrm>
        </p:spPr>
        <p:txBody>
          <a:bodyPr>
            <a:normAutofit lnSpcReduction="10000"/>
          </a:bodyPr>
          <a:lstStyle/>
          <a:p>
            <a:pPr marL="0" indent="0">
              <a:buNone/>
            </a:pPr>
            <a:r>
              <a:rPr lang="ar-SA" sz="1600" dirty="0"/>
              <a:t>". </a:t>
            </a:r>
            <a:endParaRPr lang="en-US" sz="1600" dirty="0"/>
          </a:p>
          <a:p>
            <a:pPr marL="0" lvl="0" indent="0">
              <a:buNone/>
            </a:pPr>
            <a:r>
              <a:rPr lang="ar-SA" sz="1600" b="1" dirty="0"/>
              <a:t>لغة الإحساس:</a:t>
            </a:r>
            <a:r>
              <a:rPr lang="ar-SA" sz="1600" dirty="0"/>
              <a:t> تعوّل الرمزية في صورها على معطيات الحسّ بشتى أنواعها كأدوات تعبيرية، كالألوان والأصوات والإحساس اللمسي والحركي ومعطيات الشمّ والذوق. وترى في كل هذه المعطيات رموزاً معبّرةً وموحيةً. فالحواس نوافذ على العالم والطبيعة.</a:t>
            </a:r>
            <a:endParaRPr lang="en-US" sz="1600" dirty="0"/>
          </a:p>
          <a:p>
            <a:pPr marL="0" lvl="0" indent="0">
              <a:buNone/>
            </a:pPr>
            <a:r>
              <a:rPr lang="ar-SA" sz="1600" b="1" dirty="0"/>
              <a:t>الطبيعة عند الرمزيين تختلف عنها عند الرومانسيين،</a:t>
            </a:r>
            <a:r>
              <a:rPr lang="ar-SA" sz="1600" dirty="0"/>
              <a:t> إنها هنا تتخاطب فيما بينها وتتراسل، وتؤلِّف لغة متشابكة لا يفهمها إلا الشعراء.</a:t>
            </a:r>
            <a:endParaRPr lang="en-US" sz="1600" dirty="0"/>
          </a:p>
          <a:p>
            <a:pPr marL="0" lvl="0" indent="0">
              <a:buNone/>
            </a:pPr>
            <a:r>
              <a:rPr lang="ar-SA" sz="1600" b="1" dirty="0"/>
              <a:t>يؤمن الرمزيون بمبدأ تراسل الحواس،</a:t>
            </a:r>
            <a:r>
              <a:rPr lang="ar-SA" sz="1600" dirty="0"/>
              <a:t> فالعطور التي توصف عن طرق الشم يمكن أن توصف بالطراوة التي تنتمي إلى حاسة اللمس، وبالخضرة التي هي من صفات حاسة الإبصار، وهكذا كل معطيات الحواس تتشابك وتتخاطب وتتراسل. فالأنوار تهطل، والنهر يغني، والخضرة تثقب.</a:t>
            </a:r>
            <a:endParaRPr lang="en-US" sz="1600" dirty="0"/>
          </a:p>
          <a:p>
            <a:pPr marL="0" lvl="0" indent="0">
              <a:buNone/>
            </a:pPr>
            <a:r>
              <a:rPr lang="ar-SA" sz="1600" b="1" dirty="0"/>
              <a:t>الغموض:</a:t>
            </a:r>
            <a:r>
              <a:rPr lang="ar-SA" sz="1600" dirty="0"/>
              <a:t> إذا كانت المدرسة الرمزية قد فتحت باب الغموض في الشعر، فمن الإنصاف القول بأن هذا الحكم ليس مطلقاً ولا عاماً، فالرمزيون الأوائل قاربوه وما رسوه ولكن دون تعمّد أو شطط، فقد كانت أشعارهم تتراوح بين الوضوح والشفافية والغموض، وهم في ذلك على درجات. </a:t>
            </a:r>
            <a:endParaRPr lang="en-US" sz="1600" dirty="0"/>
          </a:p>
          <a:p>
            <a:pPr marL="0" indent="0">
              <a:buNone/>
            </a:pPr>
            <a:r>
              <a:rPr lang="ar-SA" sz="1600" dirty="0"/>
              <a:t>   والوضوح هنا لا يعني المباشرة، وإنما يعني عدم التعقيد في الفكرة وعدم الإغراب في الصورة، بحيث يلتقط المتلقِّي المعنى بيسر وسهولة</a:t>
            </a:r>
            <a:r>
              <a:rPr lang="ar-SA" sz="1600" dirty="0" smtClean="0"/>
              <a:t>.</a:t>
            </a:r>
            <a:endParaRPr lang="ar-IQ" sz="1600" dirty="0" smtClean="0"/>
          </a:p>
          <a:p>
            <a:pPr marL="0" indent="0">
              <a:buNone/>
            </a:pPr>
            <a:r>
              <a:rPr lang="ar-SA" sz="1600" u="sng" dirty="0"/>
              <a:t>والغموض عندهم يأتي من أسباب عديدة:</a:t>
            </a:r>
            <a:endParaRPr lang="en-US" sz="1600" dirty="0"/>
          </a:p>
          <a:p>
            <a:pPr marL="0" indent="0">
              <a:buNone/>
            </a:pPr>
            <a:r>
              <a:rPr lang="ar-SA" sz="1600" dirty="0"/>
              <a:t>1- التصرُّف بمفردات اللغة وتراكيبها بشكل غير مألوف.</a:t>
            </a:r>
            <a:endParaRPr lang="en-US" sz="1600" dirty="0"/>
          </a:p>
          <a:p>
            <a:pPr marL="0" indent="0">
              <a:buNone/>
            </a:pPr>
            <a:r>
              <a:rPr lang="ar-SA" sz="1600" dirty="0"/>
              <a:t>2- الرمز الذي بطبيعته لا يوضح المرموز إليه، بل يترك ذلك لخيال القارئ وتأويله.</a:t>
            </a:r>
            <a:endParaRPr lang="en-US" sz="1600" dirty="0"/>
          </a:p>
          <a:p>
            <a:pPr marL="0" indent="0">
              <a:buNone/>
            </a:pPr>
            <a:r>
              <a:rPr lang="ar-SA" sz="1600" dirty="0"/>
              <a:t>3- التعبير بمعطيات الحواس ومراسلاتها وتقاطعاتها.</a:t>
            </a:r>
            <a:endParaRPr lang="en-US" sz="1600" dirty="0"/>
          </a:p>
          <a:p>
            <a:pPr marL="0" indent="0">
              <a:buNone/>
            </a:pPr>
            <a:r>
              <a:rPr lang="ar-SA" sz="1600" dirty="0"/>
              <a:t>4- الإشارات والتلميحات والأعلام التي تحتاج إلى معرفة واسعة، أو إلى شروح وتعليقات.</a:t>
            </a:r>
            <a:endParaRPr lang="en-US" sz="1600" dirty="0"/>
          </a:p>
          <a:p>
            <a:pPr marL="0" indent="0">
              <a:buNone/>
            </a:pPr>
            <a:r>
              <a:rPr lang="ar-SA" sz="1600" dirty="0"/>
              <a:t>5- التكثيف وشدّة الإيجاز.</a:t>
            </a:r>
            <a:endParaRPr lang="en-US" sz="1600" dirty="0"/>
          </a:p>
          <a:p>
            <a:pPr marL="0" indent="0">
              <a:buNone/>
            </a:pPr>
            <a:r>
              <a:rPr lang="ar-SA" sz="1600" dirty="0"/>
              <a:t>6- الانطلاق من أفق الدقائق النفسية، والحالات المبهمة التي يصعب تصويرها والتعبير عن تلويناتها الدقيقة.</a:t>
            </a:r>
            <a:endParaRPr lang="en-US" sz="1600" dirty="0"/>
          </a:p>
          <a:p>
            <a:pPr marL="0" indent="0">
              <a:buNone/>
            </a:pPr>
            <a:r>
              <a:rPr lang="ar-SA" sz="1600" dirty="0"/>
              <a:t>7- الاقتراب من الموسيقى والفنّ التشكيلي، حيث يكون التواصل من خلال الانطباع.</a:t>
            </a:r>
            <a:endParaRPr lang="ar-IQ" sz="1600" dirty="0">
              <a:cs typeface="+mj-cs"/>
            </a:endParaRPr>
          </a:p>
        </p:txBody>
      </p:sp>
    </p:spTree>
    <p:extLst>
      <p:ext uri="{BB962C8B-B14F-4D97-AF65-F5344CB8AC3E}">
        <p14:creationId xmlns:p14="http://schemas.microsoft.com/office/powerpoint/2010/main" val="337187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pPr algn="r"/>
            <a:r>
              <a:rPr lang="ar-SA" sz="1600" dirty="0" smtClean="0"/>
              <a:t> ولعلّ سائلاً يقول، ألم يهتدِ الأدب العربي إلى مذاهب أدبية في القديم خاصة في فترة تطوّره وازدهاره في العصر الأموي والعصر العباسي وفي الأندلس مثلاً.</a:t>
            </a:r>
            <a:r>
              <a:rPr lang="en-US" sz="1600" dirty="0" smtClean="0"/>
              <a:t/>
            </a:r>
            <a:br>
              <a:rPr lang="en-US" sz="1600" dirty="0" smtClean="0"/>
            </a:br>
            <a:r>
              <a:rPr lang="ar-SA" sz="1600" dirty="0" smtClean="0"/>
              <a:t>       الواقع أن مفهوم المذهب بمعناه الاصطلاحي الذي يستند إلى أسس فلسفية ونقدية واضحة لم تعرفه الآداب الإنسانية إلا في العصر الحديث مع عهد النهضة والبعث العلمي في الغرب.</a:t>
            </a:r>
            <a:r>
              <a:rPr lang="en-US" sz="1600" dirty="0" smtClean="0"/>
              <a:t/>
            </a:r>
            <a:br>
              <a:rPr lang="en-US" sz="1600" dirty="0" smtClean="0"/>
            </a:br>
            <a:r>
              <a:rPr lang="ar-SA" sz="1600" dirty="0" smtClean="0"/>
              <a:t>أي منذ انتشار الثقافة ونمو التفكير البشري بعد خروج المجتمعات الغربية من ظلام القرون الوسطى.</a:t>
            </a:r>
            <a:r>
              <a:rPr lang="en-US" sz="1600" dirty="0" smtClean="0"/>
              <a:t/>
            </a:r>
            <a:br>
              <a:rPr lang="en-US" sz="1600" dirty="0" smtClean="0"/>
            </a:br>
            <a:r>
              <a:rPr lang="ar-SA" sz="1600" dirty="0" smtClean="0"/>
              <a:t>وإذا كان الأمر كذلك في الغرب فمن باب أولى ألا يكون الأدب العربي قد عرف شيئاً من هذه المذاهب بالمعني الدقيق لكلمة مذهب، لكنه _ أي الأدب العربي _ قد عرف ما يشبه هذه المذاهب، وهي حركات شعرية ظهرت في بعض عصوره في القديم، من تلك الحركات الشعرية:</a:t>
            </a:r>
            <a:r>
              <a:rPr lang="en-US" sz="1600" dirty="0" smtClean="0"/>
              <a:t/>
            </a:r>
            <a:br>
              <a:rPr lang="en-US" sz="1600" dirty="0" smtClean="0"/>
            </a:br>
            <a:r>
              <a:rPr lang="ar-SA" sz="1600" dirty="0" smtClean="0"/>
              <a:t>- تيار شعر الغزل العذري في العصر الأموي، والذي قام على مزاجٍ وفلسفة إنسانية خاصة جعلته يختلف عن الغزل في عصره وفي العصور التي تقدّمته.</a:t>
            </a:r>
            <a:r>
              <a:rPr lang="en-US" sz="1600" dirty="0" smtClean="0"/>
              <a:t/>
            </a:r>
            <a:br>
              <a:rPr lang="en-US" sz="1600" dirty="0" smtClean="0"/>
            </a:br>
            <a:r>
              <a:rPr lang="ar-SA" sz="1600" dirty="0" smtClean="0"/>
              <a:t>- محاولة أبي نواس في الخروج على تقاليد القصيدة العربية، فقد دعا إلى الإقلاع عن استهلال القصيدة بوصف الأطلال والناقة ليحلّ محلها وصف الخمرة ونشوتها.</a:t>
            </a:r>
            <a:r>
              <a:rPr lang="en-US" sz="1600" dirty="0" smtClean="0"/>
              <a:t/>
            </a:r>
            <a:br>
              <a:rPr lang="en-US" sz="1600" dirty="0" smtClean="0"/>
            </a:br>
            <a:r>
              <a:rPr lang="ar-SA" sz="1600" dirty="0" smtClean="0"/>
              <a:t>- مذهب تيار شعر البديع الذي ظهر مع بدايات العصر العبّاسي عند جيل مسلم بن الوليد وبشار بن برد وانتهى عند أبي تمّام الذي عُدّ مثلا له. فقد قامت حول هذا التيار حركة نقدية نشطة تُوِّجت في مؤلفات نقدية مهمة، ككتاب (البديع) لعبد الله بن المعتز، وكتاب (الموازنة بين أبي تمام والبحتري) للحسن بن بشر الآمدي.</a:t>
            </a:r>
            <a:r>
              <a:rPr lang="en-US" sz="1600" dirty="0" smtClean="0"/>
              <a:t/>
            </a:r>
            <a:br>
              <a:rPr lang="en-US" sz="1600" dirty="0" smtClean="0"/>
            </a:br>
            <a:r>
              <a:rPr lang="ar-SA" sz="1600" dirty="0" smtClean="0"/>
              <a:t> </a:t>
            </a:r>
            <a:endParaRPr lang="ar-IQ" sz="1600" dirty="0">
              <a:cs typeface="PT Bold Heading" pitchFamily="2" charset="-78"/>
            </a:endParaRPr>
          </a:p>
        </p:txBody>
      </p:sp>
    </p:spTree>
    <p:extLst>
      <p:ext uri="{BB962C8B-B14F-4D97-AF65-F5344CB8AC3E}">
        <p14:creationId xmlns:p14="http://schemas.microsoft.com/office/powerpoint/2010/main" val="3674036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r>
              <a:rPr lang="ar-IQ" sz="2400" dirty="0" smtClean="0">
                <a:cs typeface="PT Bold Heading" pitchFamily="2" charset="-78"/>
              </a:rPr>
              <a:t/>
            </a:r>
            <a:br>
              <a:rPr lang="ar-IQ" sz="2400" dirty="0" smtClean="0">
                <a:cs typeface="PT Bold Heading" pitchFamily="2" charset="-78"/>
              </a:rPr>
            </a:br>
            <a:r>
              <a:rPr lang="ar-IQ" sz="2400" dirty="0">
                <a:cs typeface="PT Bold Heading" pitchFamily="2" charset="-78"/>
              </a:rPr>
              <a:t/>
            </a:r>
            <a:br>
              <a:rPr lang="ar-IQ" sz="2400" dirty="0">
                <a:cs typeface="PT Bold Heading" pitchFamily="2" charset="-78"/>
              </a:rPr>
            </a:br>
            <a:r>
              <a:rPr lang="ar-IQ" sz="2400" dirty="0" smtClean="0">
                <a:cs typeface="PT Bold Heading" pitchFamily="2" charset="-78"/>
              </a:rPr>
              <a:t/>
            </a:r>
            <a:br>
              <a:rPr lang="ar-IQ" sz="2400" dirty="0" smtClean="0">
                <a:cs typeface="PT Bold Heading" pitchFamily="2" charset="-78"/>
              </a:rPr>
            </a:br>
            <a:r>
              <a:rPr lang="ar-IQ" sz="2400" dirty="0">
                <a:cs typeface="PT Bold Heading" pitchFamily="2" charset="-78"/>
              </a:rPr>
              <a:t/>
            </a:r>
            <a:br>
              <a:rPr lang="ar-IQ" sz="2400" dirty="0">
                <a:cs typeface="PT Bold Heading" pitchFamily="2" charset="-78"/>
              </a:rPr>
            </a:br>
            <a:r>
              <a:rPr lang="ar-IQ" sz="2400" dirty="0">
                <a:cs typeface="PT Bold Heading" pitchFamily="2" charset="-78"/>
              </a:rPr>
              <a:t/>
            </a:r>
            <a:br>
              <a:rPr lang="ar-IQ" sz="2400" dirty="0">
                <a:cs typeface="PT Bold Heading" pitchFamily="2" charset="-78"/>
              </a:rPr>
            </a:br>
            <a:r>
              <a:rPr lang="ar-IQ" sz="2400" dirty="0" smtClean="0">
                <a:cs typeface="PT Bold Heading" pitchFamily="2" charset="-78"/>
              </a:rPr>
              <a:t/>
            </a:r>
            <a:br>
              <a:rPr lang="ar-IQ" sz="2400" dirty="0" smtClean="0">
                <a:cs typeface="PT Bold Heading" pitchFamily="2" charset="-78"/>
              </a:rPr>
            </a:br>
            <a:r>
              <a:rPr lang="ar-IQ" sz="2400" dirty="0">
                <a:cs typeface="PT Bold Heading" pitchFamily="2" charset="-78"/>
              </a:rPr>
              <a:t/>
            </a:r>
            <a:br>
              <a:rPr lang="ar-IQ" sz="2400" dirty="0">
                <a:cs typeface="PT Bold Heading" pitchFamily="2" charset="-78"/>
              </a:rPr>
            </a:br>
            <a:r>
              <a:rPr lang="ar-IQ" sz="2400" dirty="0" smtClean="0">
                <a:cs typeface="PT Bold Heading" pitchFamily="2" charset="-78"/>
              </a:rPr>
              <a:t/>
            </a:r>
            <a:br>
              <a:rPr lang="ar-IQ" sz="2400" dirty="0" smtClean="0">
                <a:cs typeface="PT Bold Heading" pitchFamily="2" charset="-78"/>
              </a:rPr>
            </a:br>
            <a:r>
              <a:rPr lang="ar-IQ" sz="2400" dirty="0" smtClean="0">
                <a:cs typeface="PT Bold Heading" pitchFamily="2" charset="-78"/>
              </a:rPr>
              <a:t>المحاضرة الثانية</a:t>
            </a:r>
            <a:endParaRPr lang="ar-IQ" sz="2400" dirty="0">
              <a:cs typeface="PT Bold Heading" pitchFamily="2" charset="-78"/>
            </a:endParaRPr>
          </a:p>
        </p:txBody>
      </p:sp>
    </p:spTree>
    <p:extLst>
      <p:ext uri="{BB962C8B-B14F-4D97-AF65-F5344CB8AC3E}">
        <p14:creationId xmlns:p14="http://schemas.microsoft.com/office/powerpoint/2010/main" val="317149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pPr algn="r"/>
            <a:r>
              <a:rPr lang="ar-SA" sz="1600" b="1" dirty="0"/>
              <a:t>المحاضرة الثانية</a:t>
            </a:r>
            <a:r>
              <a:rPr lang="en-US" sz="1600" dirty="0"/>
              <a:t/>
            </a:r>
            <a:br>
              <a:rPr lang="en-US" sz="1600" dirty="0"/>
            </a:br>
            <a:r>
              <a:rPr lang="ar-SA" sz="1600" b="1" u="sng" dirty="0"/>
              <a:t>المذهب الكلاسيكي: المفهوم والخصائص</a:t>
            </a:r>
            <a:r>
              <a:rPr lang="en-US" sz="1600" dirty="0"/>
              <a:t/>
            </a:r>
            <a:br>
              <a:rPr lang="en-US" sz="1600" dirty="0"/>
            </a:br>
            <a:r>
              <a:rPr lang="ar-SA" sz="1600" b="1" dirty="0"/>
              <a:t>مصطلح كلاسيكية: مفهومه وجذوره</a:t>
            </a:r>
            <a:r>
              <a:rPr lang="en-US" sz="1600" dirty="0"/>
              <a:t/>
            </a:r>
            <a:br>
              <a:rPr lang="en-US" sz="1600" dirty="0"/>
            </a:br>
            <a:r>
              <a:rPr lang="ar-SA" sz="1600" dirty="0"/>
              <a:t> يعدّ المذهب الكلاسيكي أوّل مذهب نشأ في أوربا في القرن السادس عشر، بعد حركة البعث العلمي.</a:t>
            </a:r>
            <a:r>
              <a:rPr lang="ar-SA" sz="1600" b="1" u="sng" dirty="0"/>
              <a:t> </a:t>
            </a:r>
            <a:r>
              <a:rPr lang="ar-SA" sz="1600" dirty="0"/>
              <a:t>ويقوم المذهب على فكرة بعث الآداب اليونانية واللاتينية القديمة ومحاولة محاكاتها، لما فيها من خصائص فنِّية وقيم إنسانية.</a:t>
            </a:r>
            <a:r>
              <a:rPr lang="en-US" sz="1600" dirty="0"/>
              <a:t/>
            </a:r>
            <a:br>
              <a:rPr lang="en-US" sz="1600" dirty="0"/>
            </a:br>
            <a:r>
              <a:rPr lang="ar-SA" sz="1600" dirty="0"/>
              <a:t>أما كلمة كلاسيكية فمشتقة من اللفظة اللاتينية </a:t>
            </a:r>
            <a:r>
              <a:rPr lang="en-US" sz="1600" dirty="0"/>
              <a:t>Classis</a:t>
            </a:r>
            <a:r>
              <a:rPr lang="ar-SA" sz="1600" dirty="0"/>
              <a:t>، التي كانت تعني وحدة الأسطول، ثم أصبحت تفيد معنى وحدة دراسية.  وكانت تعني الطبقة العليا في المجتمع الروماني الذي كان يقسّم إلى ستِّ طبقات، ثم ما لبثت في مرحلةٍ لاحقة أن أُطلقت على كُتّاب الطبقة الأولى من الإغريق والرومان، ثم دلّت على آدابهم بعامةٍ.</a:t>
            </a:r>
            <a:r>
              <a:rPr lang="en-US" sz="1600" dirty="0"/>
              <a:t/>
            </a:r>
            <a:br>
              <a:rPr lang="en-US" sz="1600" dirty="0"/>
            </a:br>
            <a:r>
              <a:rPr lang="ar-SA" sz="1600" dirty="0"/>
              <a:t>     جاءت نشأة المذهب الكلاسيكي ردةَ فعلٍ على حالة الضعف والانحطاط التي أصابت الحياة الأدبية والفكرية في القرون الوسطى بسبب تسلّط الكنيسة، فجاءت دعوتها القويّة إلى إحياء اللغات القديمة، واحتذاء النماذج الأدبية الرفيعة في التراث الإغريقي والروماني.</a:t>
            </a:r>
            <a:r>
              <a:rPr lang="en-US" sz="1600" dirty="0"/>
              <a:t/>
            </a:r>
            <a:br>
              <a:rPr lang="en-US" sz="1600" dirty="0"/>
            </a:br>
            <a:r>
              <a:rPr lang="ar-SA" sz="1600" dirty="0"/>
              <a:t>وكان أوّل ظهورها في إيطاليا، وذلك لأسبابٍ عديدةٍ، منها:</a:t>
            </a:r>
            <a:r>
              <a:rPr lang="en-US" sz="1600" dirty="0"/>
              <a:t/>
            </a:r>
            <a:br>
              <a:rPr lang="en-US" sz="1600" dirty="0"/>
            </a:br>
            <a:r>
              <a:rPr lang="en-US" sz="1600" dirty="0"/>
              <a:t>1</a:t>
            </a:r>
            <a:r>
              <a:rPr lang="ar-SA" sz="1600" dirty="0"/>
              <a:t>- أن إيطاليا مركز البابوية، الأمر الذي جعل الإحساس بتسلّط الكنيسة ظاهراً للعيان، ما أحدث ردّة فعلٍ مبكِّرة تمثّلت في الحركة الإحيائية.</a:t>
            </a:r>
            <a:r>
              <a:rPr lang="en-US" sz="1600" dirty="0"/>
              <a:t/>
            </a:r>
            <a:br>
              <a:rPr lang="en-US" sz="1600" dirty="0"/>
            </a:br>
            <a:r>
              <a:rPr lang="en-US" sz="1600" dirty="0"/>
              <a:t>2</a:t>
            </a:r>
            <a:r>
              <a:rPr lang="ar-SA" sz="1600" dirty="0"/>
              <a:t>- كانت إيطاليا تتمتّع بهدوءٍ نسبي قياساً إلى غيرها، وهو ما قاد إلى التفكير المنطقي الهادئ في أمر التخلُّف الذي أصاب الحياة، والتفكير في التخلُّص منه.</a:t>
            </a:r>
            <a:r>
              <a:rPr lang="en-US" sz="1600" dirty="0"/>
              <a:t/>
            </a:r>
            <a:br>
              <a:rPr lang="en-US" sz="1600" dirty="0"/>
            </a:br>
            <a:r>
              <a:rPr lang="en-US" sz="1600" dirty="0"/>
              <a:t>3</a:t>
            </a:r>
            <a:r>
              <a:rPr lang="ar-SA" sz="1600" dirty="0"/>
              <a:t>- كانت إيطاليا ذات أهمية تجارية بين الغرب والشرق، ما وفّر لها قدراً من الرخاء وأتاح لأُدبائها وفلاسفتها التفكير والتأمُّل.</a:t>
            </a:r>
            <a:r>
              <a:rPr lang="en-US" sz="1600" dirty="0"/>
              <a:t/>
            </a:r>
            <a:br>
              <a:rPr lang="en-US" sz="1600" dirty="0"/>
            </a:br>
            <a:r>
              <a:rPr lang="en-US" sz="1600" dirty="0"/>
              <a:t>4</a:t>
            </a:r>
            <a:r>
              <a:rPr lang="ar-SA" sz="1600" dirty="0"/>
              <a:t>- تنافُس مدنها مثل جنوة والبندقية وغيرهما قاد إلى ازدهار الأدب والفكر.</a:t>
            </a:r>
            <a:r>
              <a:rPr lang="en-US" sz="1600" dirty="0"/>
              <a:t/>
            </a:r>
            <a:br>
              <a:rPr lang="en-US" sz="1600" dirty="0"/>
            </a:br>
            <a:r>
              <a:rPr lang="ar-SA" sz="1600" dirty="0"/>
              <a:t>نتيجة لهذه العوامل وغيرها برز كتّاب كبار في إيطاليا، أمثال: (دانتي) صاحب (الكوميديا الإلهية)، و (وبترارك) الذي كان مغرماً بالتراث والآثار الرومانية، و (بوكاشيو) الذي كان شغوفاً بالآداب الإغريقية.  </a:t>
            </a:r>
            <a:r>
              <a:rPr lang="en-US" sz="1600" dirty="0"/>
              <a:t/>
            </a:r>
            <a:br>
              <a:rPr lang="en-US" sz="1600" dirty="0"/>
            </a:br>
            <a:r>
              <a:rPr lang="ar-SA" sz="1600" dirty="0"/>
              <a:t>ومن إيطاليا انتقلت الكلاسيكية إلى فرنسا وإسبانيا وغيرهما من البلاد الأوربية.</a:t>
            </a:r>
            <a:r>
              <a:rPr lang="en-US" sz="1600" dirty="0"/>
              <a:t/>
            </a:r>
            <a:br>
              <a:rPr lang="en-US" sz="1600" dirty="0"/>
            </a:br>
            <a:r>
              <a:rPr lang="ar-SA" sz="1600" dirty="0"/>
              <a:t>ويرى بعض الدارسين أن هذا المذهب بالرغم من نشأته في إيطاليا إلا أنه نضج وأثمر في فرنسا مع أعلام الأدب هناك، أمثال: كورني، وراسين وموليير، وغيرهم</a:t>
            </a:r>
            <a:r>
              <a:rPr lang="ar-SA" sz="1600" dirty="0" smtClean="0"/>
              <a:t>.</a:t>
            </a:r>
            <a:r>
              <a:rPr lang="ar-IQ" sz="1600" dirty="0" smtClean="0"/>
              <a:t/>
            </a:r>
            <a:br>
              <a:rPr lang="ar-IQ" sz="1600" dirty="0" smtClean="0"/>
            </a:br>
            <a:endParaRPr lang="ar-IQ" sz="1600" dirty="0">
              <a:cs typeface="PT Bold Heading" pitchFamily="2" charset="-78"/>
            </a:endParaRPr>
          </a:p>
        </p:txBody>
      </p:sp>
    </p:spTree>
    <p:extLst>
      <p:ext uri="{BB962C8B-B14F-4D97-AF65-F5344CB8AC3E}">
        <p14:creationId xmlns:p14="http://schemas.microsoft.com/office/powerpoint/2010/main" val="3367629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Autofit/>
          </a:bodyPr>
          <a:lstStyle/>
          <a:p>
            <a:pPr algn="r"/>
            <a:r>
              <a:rPr lang="ar-SA" sz="1600" b="1" dirty="0"/>
              <a:t>خصائص الأدب الكلاسيكي</a:t>
            </a:r>
            <a:r>
              <a:rPr lang="en-US" sz="1600" dirty="0"/>
              <a:t/>
            </a:r>
            <a:br>
              <a:rPr lang="en-US" sz="1600" dirty="0"/>
            </a:br>
            <a:r>
              <a:rPr lang="ar-SA" sz="1600" dirty="0"/>
              <a:t>تميَّز الأدب الكلاسيكي بخصائص عديدة، لعلّ من أهمّها: </a:t>
            </a:r>
            <a:r>
              <a:rPr lang="en-US" sz="1600" dirty="0"/>
              <a:t/>
            </a:r>
            <a:br>
              <a:rPr lang="en-US" sz="1600" dirty="0"/>
            </a:br>
            <a:r>
              <a:rPr lang="ar-SA" sz="1600" dirty="0"/>
              <a:t>1- </a:t>
            </a:r>
            <a:r>
              <a:rPr lang="ar-SA" sz="1600" b="1" dirty="0"/>
              <a:t>التعويل على الحقيقة وما يشبهها:</a:t>
            </a:r>
            <a:r>
              <a:rPr lang="ar-SA" sz="1600" dirty="0"/>
              <a:t> وهو ما يعني الاقتراب من الواقع، والابتعاد عن نزوات الخيال والوهم، فالحقيقي وحده هو الجميل، وهو الممتع والمحبوب.</a:t>
            </a:r>
            <a:r>
              <a:rPr lang="en-US" sz="1600" dirty="0"/>
              <a:t/>
            </a:r>
            <a:br>
              <a:rPr lang="en-US" sz="1600" dirty="0"/>
            </a:br>
            <a:r>
              <a:rPr lang="ar-SA" sz="1600" dirty="0"/>
              <a:t>2- </a:t>
            </a:r>
            <a:r>
              <a:rPr lang="ar-SA" sz="1600" b="1" dirty="0"/>
              <a:t>العقلانية:</a:t>
            </a:r>
            <a:r>
              <a:rPr lang="ar-SA" sz="1600" dirty="0"/>
              <a:t> جعلت العقل وحده هو الحَكَمُ في معرفة الحقيقي من الزائف، وهو الذي يمنع من الانسياق وراء نزوات الخيال والأمور غير الواقعية، والمبالغة في التعبير عن الآلام والأفراح. ومن هنا غابت في الأدب الكلاسيكي النزعة الغنائية التي تقوم على الخيال والعواطف القوية.</a:t>
            </a:r>
            <a:r>
              <a:rPr lang="en-US" sz="1600" dirty="0"/>
              <a:t/>
            </a:r>
            <a:br>
              <a:rPr lang="en-US" sz="1600" dirty="0"/>
            </a:br>
            <a:r>
              <a:rPr lang="ar-SA" sz="1600" dirty="0"/>
              <a:t>3- </a:t>
            </a:r>
            <a:r>
              <a:rPr lang="ar-SA" sz="1600" b="1" dirty="0"/>
              <a:t>تقليد القدماء:</a:t>
            </a:r>
            <a:r>
              <a:rPr lang="ar-SA" sz="1600" dirty="0"/>
              <a:t> كان روّاد المذهب الكلاسيكي أمثال: موليير وبلزاك ولافونتين وراسين وبوالو، ينظرون إلى قدماء اليونان واللاتين نظرة إجلال وتقديس، وكانوا يعدُّونهم الأساتذة الشرعيين في الأجناس الأدبية. حتى قال لافونتين مقولته المشهورة (إنك إذا اخترت طريقاً آخر غير طريق القدماء سوف تضلّ). </a:t>
            </a:r>
            <a:r>
              <a:rPr lang="en-US" sz="1600" dirty="0"/>
              <a:t/>
            </a:r>
            <a:br>
              <a:rPr lang="en-US" sz="1600" dirty="0"/>
            </a:br>
            <a:r>
              <a:rPr lang="ar-SA" sz="1600" dirty="0"/>
              <a:t>4- </a:t>
            </a:r>
            <a:r>
              <a:rPr lang="ar-SA" sz="1600" b="1" dirty="0"/>
              <a:t>الاتقان الفنِّي:</a:t>
            </a:r>
            <a:r>
              <a:rPr lang="ar-SA" sz="1600" dirty="0"/>
              <a:t> لا مجال في الكلاسيكية إلى الجموح والخروج على القواعد والأصول، ولا بد للكاتب أن يتقن فنّه إلى درجة الكمال، لكن بشرط المحافظة على البساطة وعدم التكلُّف. والجمال الفنّي يعني العمل الدؤوب والإخلاص في المهنة، ومعاودة العمل بالتهذيب. وأوضح مثال لهذا الالتزام بالقواعد هو تقيُّد الأدب الكلاسيكي بمبدأ الوحدات الثلاث (وحدة الحدث، وحدة الزمان، ووحدة المكان،) إطاراً للإبداع.</a:t>
            </a:r>
            <a:r>
              <a:rPr lang="en-US" sz="1600" dirty="0"/>
              <a:t/>
            </a:r>
            <a:br>
              <a:rPr lang="en-US" sz="1600" dirty="0"/>
            </a:br>
            <a:r>
              <a:rPr lang="ar-SA" sz="1600" dirty="0"/>
              <a:t> 5- </a:t>
            </a:r>
            <a:r>
              <a:rPr lang="ar-SA" sz="1600" b="1" dirty="0"/>
              <a:t>القيم الأخلاقية:</a:t>
            </a:r>
            <a:r>
              <a:rPr lang="ar-SA" sz="1600" dirty="0"/>
              <a:t> الجمال والاتقان الفنّي الذي دعت إليه الكلاسيكية لا يُبتغى لذاته، بل لا بدُّ معه من مثالٍ أخلاقيٍّ وروحيٍّ يرمي إلى رفع الإنسان إلى حالةٍ أفضل، فالجمال والخير صنوان لا يفترقان عندهم. لذلك اتجه الكتّاب إلى معالجة المشكلات الإنسانية كالحبِّ والبغض والهوى والغيرة والعقل والواجب والعاطفة والرياء والبخل. هكذا تبلور في الكلاسيكية اتجاه عام يرمي إلى صوغ مثال جمالي وأخلاقي موحّد ينطلق من وحدة ذوقية في الشعر والنثر.</a:t>
            </a:r>
            <a:r>
              <a:rPr lang="en-US" sz="1600" dirty="0"/>
              <a:t/>
            </a:r>
            <a:br>
              <a:rPr lang="en-US" sz="1600" dirty="0"/>
            </a:br>
            <a:r>
              <a:rPr lang="ar-SA" sz="1600" dirty="0"/>
              <a:t>6- </a:t>
            </a:r>
            <a:r>
              <a:rPr lang="ar-SA" sz="1600" b="1" dirty="0"/>
              <a:t>الأدب الكلاسيكي أدب إنساني:</a:t>
            </a:r>
            <a:r>
              <a:rPr lang="ar-SA" sz="1600" dirty="0"/>
              <a:t> كان أدباء الكلاسيكية على اختلاف توجُّهاتهم الأدبية ينطلقون من النفس الإنسانية بعموميتها ويتجهون إلى النفس الإنسانية، حتّى قال بيير جانيه (إن أدبنا الكلاسيكي أدبٌ إنسانيٌّ مطلقاً، نشأ من الإنساني وتوجّه لتلبية حاجات الإنسان) ، مثال ذلك موضوع الحب الذي عُولج بقالب غزلي ممتع، والملهاة التي راحت تصوّر نقائص المجتمع بأسلوبها الممتع بغية حماية المجتمع وإصلاحه. كما نجد أن الشعر الغنائي عندهم قد تحوّل إلى المحور الاجتماعي، وأخذ الشعر التعليمي الصبغة الإنسانية.  </a:t>
            </a:r>
            <a:r>
              <a:rPr lang="en-US" sz="1600" dirty="0"/>
              <a:t/>
            </a:r>
            <a:br>
              <a:rPr lang="en-US" sz="1600" dirty="0"/>
            </a:br>
            <a:r>
              <a:rPr lang="ar-SA" sz="1600" dirty="0"/>
              <a:t>  وقد اهتمّت الأنواع الأدبية كلُّها بالعواطف المشتركة، والأخلاق العامة، ونأت عن الحالات الشديدة الخصوصية، أو الناشزة والنادرة. </a:t>
            </a:r>
            <a:r>
              <a:rPr lang="en-US" sz="1600" dirty="0"/>
              <a:t/>
            </a:r>
            <a:br>
              <a:rPr lang="en-US" sz="1600" dirty="0"/>
            </a:br>
            <a:r>
              <a:rPr lang="ar-SA" sz="1600" dirty="0"/>
              <a:t>7- </a:t>
            </a:r>
            <a:r>
              <a:rPr lang="ar-SA" sz="1600" b="1" dirty="0"/>
              <a:t>الأدب الكلاسيكي أدب غير شخصي:</a:t>
            </a:r>
            <a:r>
              <a:rPr lang="ar-SA" sz="1600" dirty="0"/>
              <a:t> وهذا يعني أن الكاتب والمبدع الكلاسيكي لا يعبّر عن آرائه ومشاعرة الشخصية، بل يتبِّع النهج التعليمي والدرامي، وتبدو الذات وكأنها غائبة، ويبقى التعبير من خارج الذات الفردية، حيث تذوب الذات المبدعة في الموضوع، وقد تظهر هذه الذات من خلال شخصيات المأساة كما هو الحال في أعمال موليير وراسين وكورني.</a:t>
            </a:r>
            <a:r>
              <a:rPr lang="en-US" sz="1600" dirty="0"/>
              <a:t/>
            </a:r>
            <a:br>
              <a:rPr lang="en-US" sz="1600" dirty="0"/>
            </a:br>
            <a:r>
              <a:rPr lang="ar-SA" sz="1600" dirty="0"/>
              <a:t>8- </a:t>
            </a:r>
            <a:r>
              <a:rPr lang="ar-SA" sz="1600" b="1" dirty="0"/>
              <a:t>التعبير الكامل باللغة الوطنية:</a:t>
            </a:r>
            <a:r>
              <a:rPr lang="ar-SA" sz="1600" dirty="0"/>
              <a:t> عزف روّاد المذهب الكلاسيكي عن اللغة اللاتينية وسيلةً للتعبير واتجهوا نحو لغاتهم الوطنية والمحلية، ودأبوا على إغناء لغاتهم هذه بالمفردات بطرائق صرفية متنوِّعة، حتى أصبحت لغات غنية قادرة على التعبير عن كل مقاصد الكاتب.</a:t>
            </a:r>
            <a:r>
              <a:rPr lang="en-US" sz="1600" dirty="0"/>
              <a:t/>
            </a:r>
            <a:br>
              <a:rPr lang="en-US" sz="1600" dirty="0"/>
            </a:br>
            <a:endParaRPr lang="ar-IQ" sz="1600" dirty="0"/>
          </a:p>
        </p:txBody>
      </p:sp>
    </p:spTree>
    <p:extLst>
      <p:ext uri="{BB962C8B-B14F-4D97-AF65-F5344CB8AC3E}">
        <p14:creationId xmlns:p14="http://schemas.microsoft.com/office/powerpoint/2010/main" val="322824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8784976" cy="6480720"/>
          </a:xfrm>
        </p:spPr>
        <p:txBody>
          <a:bodyPr anchor="t">
            <a:normAutofit/>
          </a:bodyPr>
          <a:lstStyle/>
          <a:p>
            <a:pPr algn="r"/>
            <a:r>
              <a:rPr lang="ar-SA" sz="1600" dirty="0"/>
              <a:t> أمّا الأسلوب فقد كانت له صفات عامة مشتركة، فقد تخلّص من النحو اللاتيني وأصبح يتحلّى بالوضوح والبساطة، مع الصقل والتهذيب اللذيْن يحميانه من الانزلاق نحو العامي والسوقي.</a:t>
            </a:r>
            <a:r>
              <a:rPr lang="en-US" sz="1600" dirty="0"/>
              <a:t/>
            </a:r>
            <a:br>
              <a:rPr lang="en-US" sz="1600" dirty="0"/>
            </a:br>
            <a:r>
              <a:rPr lang="ar-SA" sz="1600" dirty="0"/>
              <a:t>9- </a:t>
            </a:r>
            <a:r>
              <a:rPr lang="ar-SA" sz="1600" b="1" dirty="0"/>
              <a:t>الاهتمام بتصوير العلاقات ذات الطابع المستقر:</a:t>
            </a:r>
            <a:r>
              <a:rPr lang="ar-SA" sz="1600" dirty="0"/>
              <a:t> لهذا كان اتجاه الكلاسيكية إلى استلهام وتصوير حياة الطبقات الارستقراطية في الغرب، من فرسان ونبلاء وقادة، حيث تتميز حياتهم بالمواصفات الاجتماعية المستقرة والثابتة، وبالتالي لم تُعرْ الكلاسيكية الشخصيات العادية التي تنتمي إلى الطبقات الدنيا اهتماماً.</a:t>
            </a:r>
            <a:r>
              <a:rPr lang="en-US" sz="1600" dirty="0"/>
              <a:t/>
            </a:r>
            <a:br>
              <a:rPr lang="en-US" sz="1600" dirty="0"/>
            </a:br>
            <a:r>
              <a:rPr lang="ar-SA" sz="1600" dirty="0"/>
              <a:t>10- </a:t>
            </a:r>
            <a:r>
              <a:rPr lang="ar-SA" sz="1600" b="1" dirty="0"/>
              <a:t>يعتبر الأدب الكلاسيكي أدب مدنية،</a:t>
            </a:r>
            <a:r>
              <a:rPr lang="ar-SA" sz="1600" dirty="0"/>
              <a:t> ومعروف أن الحياة المدنية تقوم على تقاليد وأعراف ثابتة ومحددة.</a:t>
            </a:r>
            <a:endParaRPr lang="ar-IQ" sz="1600" dirty="0"/>
          </a:p>
        </p:txBody>
      </p:sp>
    </p:spTree>
    <p:extLst>
      <p:ext uri="{BB962C8B-B14F-4D97-AF65-F5344CB8AC3E}">
        <p14:creationId xmlns:p14="http://schemas.microsoft.com/office/powerpoint/2010/main" val="42685814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5065</Words>
  <Application>Microsoft Office PowerPoint</Application>
  <PresentationFormat>عرض على الشاشة (3:4)‏</PresentationFormat>
  <Paragraphs>254</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نسق Office</vt:lpstr>
      <vt:lpstr>محاضرات قسم اللغة العربية مادة الادب الحديث  المرحلة الرابعة  استاذ المادة :- أ.م.د ياسمين احمد علي  </vt:lpstr>
      <vt:lpstr>المحاضرة الاولى </vt:lpstr>
      <vt:lpstr>المحاضرة الأولى  المذاهب الأدبية: مفهومها ونشأتها  مفهوم المذهب:  اختلف الدارسون في تعريف المذاهب الأدبية بمثل اختلافهم في نشأتها، وقد طُرحت في هذا الصدد عدد من المفاهيم التي تمثِّل آراء ووجهات نظر قائليها، ومن أبرز تلك التعريفات:  المذاهب الأدبية (مجموعة من الأفكار تستحيل طابعاً عاماً في زمن من الأزمان، وبلدٍ من البلدان). لكن المذهب الذي ترتبط نشأته ببلدٍ معيَّن سرعان ما يخرج منها ويعبر إلى بلدان أُخرى، وإلى لغات أخرى وآدابٍ أخرى. وهنالك من يرى أن المذاهب الأدبية (استجابة لحاجات جمالية في واقعٍ تاريخي محدد)، ذلك أن المذهب لا ينشأ عادةً بإرادة فنّانٍ فرد، ولا باتفاق مجموعة من الفنانين، وإنما هو جزءٌ من بناءٍ ثقافي عام معبِّر عن مرحلة اجتماعية من مراحل تطوُّر المجتمع، ويجسِّد المذهب بجمالياته وأفكاره علاقة الإنسان بعالمه.  وهنالك من يرى أنّها _ أي المذاهب (حالات نفسية عامة ولّدتها حوادث التاريخ، وملابسات الحياة في العصور المختلفة، وجاء الشعراء والكتّاب والنُّقّاد فوضعوا للتعبير عن هذه الحالات النفسية أصولاً وقواعد يتكوّن من مجموعها المذهب). وهذا يعني أنه حين تتولّد حالات نفسية لا بدّ أن ينشأ مذهب جديد، وهكذا دواليك.    ويقول آخر المذهب الأدبي (جملة من الخصائص والمبادئ الأخلاقية والجمالية والفكرية تشكِّل في مجموعها المتناسق لدى شعبٍ أو مجموعة من الشعوب، في فترة ما، تياراً يصبغ النتاج الأدبي والفنّي بصبغةٍ غالبة، تميّزه عما قبله وعما بعده في سياق التطوُّر).  وهذا يعني أن المذهب في مفهومه العام لا يقف عند حدِّ الأدب فحسب، وإنما يتجاوزه ليشمل كافة الفنون من موسيقى ونحت ورسم وزخرفة وطُرز معماريّة، لأنه حصيلة فلسفية تبلور نظرة المجتمع إلى العالم والإنسان: موقفه، هدفه، مصيره، وبالتالي طرائق تعبيره الفنّية.  من خلال هذا الاستعراض لوجهات النظر المختلفة حول مفهوم المذهب الأدبي نلاحظ أن هنالك إجماع أو شبه إجماع على أن المذاهب الأدبية عبارة عن تيارات ذات سماتٍ عامةٍ فكرية وفنّية تنشأ في أوضاعٍ معيّنةٍ وتسود الإنتاج الأدبي فتبرز فيه خصائص مميّزة تكون هي الغالبة عليه. فإذا كان هنالك من يربط ظهور المذهب وتشكّله بالجانب الفكري، أو النفسي، أو الاجتماعي، أو حتى السياسي، فإن ذلك لا يمنع القول بأثر التطوُّر الاجتماعي والاقتصادي في صياغة وتشكيل المذاهب الأدبية. وهنا ينبغي أن نُشير إلى أنّ المذاهب الأدبية ليست قوالب جامدة ترصُّ فيها إبداعات الأدباء والكتّاب رصّاً، وفقاً لتصوُّر قاطع، بل هي تعبير عن واقع أدبي في مرحلةٍ تاريخية معيّنة، لا تزول زوالاً حتمياً بانتهاء تلك المرحلة، وإنما يكون ذلك على وجه التغليب، حيث يبقى أثر المذهب في الأدب يتردد بين الحين والآخر حتى في وقت ظهور وسيادة مذهبٍ آخر، لذلك قد نلاحظ وجود بعض الشعراء الكلاسيكيين في زمن سيادة الرومانسية كما يمكن أن نلاحظ وجود شعراء رومانسيين وقتَ سيادة المذهب الواقعي، وهكذا. </vt:lpstr>
      <vt:lpstr>نشأة المذاهب الأدبية:         ارتبطت نشأة المذاهب الأدبية في العصر الحديث بالآداب الغربية، فقد ظهر أوّل مذهب مع بدايات عصر النهضة الغربية الحديثة في القرن السادس عشر، وهو المذهب الكلاسيكي. وهذا يعني أن الأدب الغربي لم يعرف هذه المذاهب في القديم ولا في العصر الوسيط.      وهنا ينبغي علينا أن نتفطّن إلى أن نشأة المذاهب لا يقصد إليها قصداً، فيضع الكتّاب أصولها من العدم، ويدعون إلى اعتناق تلك الأصول، لا، لم يكن الأمر كذلك بتاتاً، بل المذاهب الأدبية حالات نفسية عامة ولّدتها حوادث التاريخ، وملابسات الحياة، ثمّ جاء الشعراء والكتّاب والنقّاد، فوضعوا للتعبير عن تلك الحالات أصولاً وقواعد تتكوّن من مجموعها المذاهب. أو ثاروا على تلك القواعد والأصول لكي يتحرّروا منها، وبذلك خلقوا مذهباً جديداً، على نحو ما ثار الرومانسيون على الكلاسيكيين.        وهذا يعني أن ظهور المذهب في بيئة ومجتمعٍ معيّنيْن لا يظهر بصورة مفاجئة، بل يحتاج إلى عشرات السنين حتّى يأتي الدارسون والنقّاد فيتأملون تلك الظاهرة الجديدة وأسبابها وتجلّياتها وتطوُّرها، ثم يخلصون إلى استخلاص قواعدها وفلسفتها، وتحديد معالمها وأعلامها ومصطلحاتها.   ويمكننا بعد هذا العرض أن نستخلص أهم النقاط في نشأة المذاهب الأدبية: 1_ المذاهب تكوّنٌ جماعي لا يقتصر على فردٍ بعينه، بل يشمل عدد كبير من المبدعين جمعت بينهم ذوقيّة واحدة، وأمزجة متشابهة؛ لوقوعهم تحت تأثير مناخٍ بيئيٍّ عامٍ. 2_ المذهب لا يأتي فجأةً فينسخ ما قبله، ولا يزول فجأةً أمام موجةٍ مذهبية جديدة، بل يتكوّن تدريجياً حتى تتعايش آثار المدرسة السابقة والمدرسة الراهنة، ثم لا يلبث المذهب أن يتلاشى تدريجياً أمام مدرسة لاحقة.   3_ قد تتزامن آثار مدرستيْن لدى كاتبٍ بعينه في بعض الأحيان، أو لدى عدد من الكتّاب والمبدعين في فترةٍ واحدة. 4_ قد يكون للمذهب بعد انطوائه عودة بملامح جديدة، بل قد توجد في وقتٍ واحدٍ ملامحُ لمدارس عديدة، كما هو الحال في الأدب العربي الحديث حيث نُشاهدُ معاً اتجاهات المدارس التقليدية والإبداعية والرمزية والواقعية. الأدب العربي والمذاهب الأدبية: نهضَ الأدب العربي في العصر الحديث متأثّراً برافديْن، أسهما معاً في تطوّره وازدهاره، هما: 1_ التراث العربي القديم بنماذجه الشعرية والنثرية الأصيلة. 2_ الأدب الغربي بتياراته ومذاهبه المختلفة. وهو ما يجعل هذا الأدب ممثّلاً جيداً لمبدأ الأصالة والمعاصرة كما يحلو للبعض أن يقول، الأصالة التي استلهمها من التراث، والمعاصرة التي استمدها من الغرب. وقد تمّ هذا التأثُّر بالأدب الغربي بفضل عامليْن رئيسييْن هما: 1- الترجمة.  </vt:lpstr>
      <vt:lpstr> ولعلّ سائلاً يقول، ألم يهتدِ الأدب العربي إلى مذاهب أدبية في القديم خاصة في فترة تطوّره وازدهاره في العصر الأموي والعصر العباسي وفي الأندلس مثلاً.        الواقع أن مفهوم المذهب بمعناه الاصطلاحي الذي يستند إلى أسس فلسفية ونقدية واضحة لم تعرفه الآداب الإنسانية إلا في العصر الحديث مع عهد النهضة والبعث العلمي في الغرب. أي منذ انتشار الثقافة ونمو التفكير البشري بعد خروج المجتمعات الغربية من ظلام القرون الوسطى. وإذا كان الأمر كذلك في الغرب فمن باب أولى ألا يكون الأدب العربي قد عرف شيئاً من هذه المذاهب بالمعني الدقيق لكلمة مذهب، لكنه _ أي الأدب العربي _ قد عرف ما يشبه هذه المذاهب، وهي حركات شعرية ظهرت في بعض عصوره في القديم، من تلك الحركات الشعرية: - تيار شعر الغزل العذري في العصر الأموي، والذي قام على مزاجٍ وفلسفة إنسانية خاصة جعلته يختلف عن الغزل في عصره وفي العصور التي تقدّمته. - محاولة أبي نواس في الخروج على تقاليد القصيدة العربية، فقد دعا إلى الإقلاع عن استهلال القصيدة بوصف الأطلال والناقة ليحلّ محلها وصف الخمرة ونشوتها. - مذهب تيار شعر البديع الذي ظهر مع بدايات العصر العبّاسي عند جيل مسلم بن الوليد وبشار بن برد وانتهى عند أبي تمّام الذي عُدّ مثلا له. فقد قامت حول هذا التيار حركة نقدية نشطة تُوِّجت في مؤلفات نقدية مهمة، ككتاب (البديع) لعبد الله بن المعتز، وكتاب (الموازنة بين أبي تمام والبحتري) للحسن بن بشر الآمدي.  </vt:lpstr>
      <vt:lpstr>        المحاضرة الثانية</vt:lpstr>
      <vt:lpstr>المحاضرة الثانية المذهب الكلاسيكي: المفهوم والخصائص مصطلح كلاسيكية: مفهومه وجذوره  يعدّ المذهب الكلاسيكي أوّل مذهب نشأ في أوربا في القرن السادس عشر، بعد حركة البعث العلمي. ويقوم المذهب على فكرة بعث الآداب اليونانية واللاتينية القديمة ومحاولة محاكاتها، لما فيها من خصائص فنِّية وقيم إنسانية. أما كلمة كلاسيكية فمشتقة من اللفظة اللاتينية Classis، التي كانت تعني وحدة الأسطول، ثم أصبحت تفيد معنى وحدة دراسية.  وكانت تعني الطبقة العليا في المجتمع الروماني الذي كان يقسّم إلى ستِّ طبقات، ثم ما لبثت في مرحلةٍ لاحقة أن أُطلقت على كُتّاب الطبقة الأولى من الإغريق والرومان، ثم دلّت على آدابهم بعامةٍ.      جاءت نشأة المذهب الكلاسيكي ردةَ فعلٍ على حالة الضعف والانحطاط التي أصابت الحياة الأدبية والفكرية في القرون الوسطى بسبب تسلّط الكنيسة، فجاءت دعوتها القويّة إلى إحياء اللغات القديمة، واحتذاء النماذج الأدبية الرفيعة في التراث الإغريقي والروماني. وكان أوّل ظهورها في إيطاليا، وذلك لأسبابٍ عديدةٍ، منها: 1- أن إيطاليا مركز البابوية، الأمر الذي جعل الإحساس بتسلّط الكنيسة ظاهراً للعيان، ما أحدث ردّة فعلٍ مبكِّرة تمثّلت في الحركة الإحيائية. 2- كانت إيطاليا تتمتّع بهدوءٍ نسبي قياساً إلى غيرها، وهو ما قاد إلى التفكير المنطقي الهادئ في أمر التخلُّف الذي أصاب الحياة، والتفكير في التخلُّص منه. 3- كانت إيطاليا ذات أهمية تجارية بين الغرب والشرق، ما وفّر لها قدراً من الرخاء وأتاح لأُدبائها وفلاسفتها التفكير والتأمُّل. 4- تنافُس مدنها مثل جنوة والبندقية وغيرهما قاد إلى ازدهار الأدب والفكر. نتيجة لهذه العوامل وغيرها برز كتّاب كبار في إيطاليا، أمثال: (دانتي) صاحب (الكوميديا الإلهية)، و (وبترارك) الذي كان مغرماً بالتراث والآثار الرومانية، و (بوكاشيو) الذي كان شغوفاً بالآداب الإغريقية.   ومن إيطاليا انتقلت الكلاسيكية إلى فرنسا وإسبانيا وغيرهما من البلاد الأوربية. ويرى بعض الدارسين أن هذا المذهب بالرغم من نشأته في إيطاليا إلا أنه نضج وأثمر في فرنسا مع أعلام الأدب هناك، أمثال: كورني، وراسين وموليير، وغيرهم. </vt:lpstr>
      <vt:lpstr>خصائص الأدب الكلاسيكي تميَّز الأدب الكلاسيكي بخصائص عديدة، لعلّ من أهمّها:  1- التعويل على الحقيقة وما يشبهها: وهو ما يعني الاقتراب من الواقع، والابتعاد عن نزوات الخيال والوهم، فالحقيقي وحده هو الجميل، وهو الممتع والمحبوب. 2- العقلانية: جعلت العقل وحده هو الحَكَمُ في معرفة الحقيقي من الزائف، وهو الذي يمنع من الانسياق وراء نزوات الخيال والأمور غير الواقعية، والمبالغة في التعبير عن الآلام والأفراح. ومن هنا غابت في الأدب الكلاسيكي النزعة الغنائية التي تقوم على الخيال والعواطف القوية. 3- تقليد القدماء: كان روّاد المذهب الكلاسيكي أمثال: موليير وبلزاك ولافونتين وراسين وبوالو، ينظرون إلى قدماء اليونان واللاتين نظرة إجلال وتقديس، وكانوا يعدُّونهم الأساتذة الشرعيين في الأجناس الأدبية. حتى قال لافونتين مقولته المشهورة (إنك إذا اخترت طريقاً آخر غير طريق القدماء سوف تضلّ).  4- الاتقان الفنِّي: لا مجال في الكلاسيكية إلى الجموح والخروج على القواعد والأصول، ولا بد للكاتب أن يتقن فنّه إلى درجة الكمال، لكن بشرط المحافظة على البساطة وعدم التكلُّف. والجمال الفنّي يعني العمل الدؤوب والإخلاص في المهنة، ومعاودة العمل بالتهذيب. وأوضح مثال لهذا الالتزام بالقواعد هو تقيُّد الأدب الكلاسيكي بمبدأ الوحدات الثلاث (وحدة الحدث، وحدة الزمان، ووحدة المكان،) إطاراً للإبداع.  5- القيم الأخلاقية: الجمال والاتقان الفنّي الذي دعت إليه الكلاسيكية لا يُبتغى لذاته، بل لا بدُّ معه من مثالٍ أخلاقيٍّ وروحيٍّ يرمي إلى رفع الإنسان إلى حالةٍ أفضل، فالجمال والخير صنوان لا يفترقان عندهم. لذلك اتجه الكتّاب إلى معالجة المشكلات الإنسانية كالحبِّ والبغض والهوى والغيرة والعقل والواجب والعاطفة والرياء والبخل. هكذا تبلور في الكلاسيكية اتجاه عام يرمي إلى صوغ مثال جمالي وأخلاقي موحّد ينطلق من وحدة ذوقية في الشعر والنثر. 6- الأدب الكلاسيكي أدب إنساني: كان أدباء الكلاسيكية على اختلاف توجُّهاتهم الأدبية ينطلقون من النفس الإنسانية بعموميتها ويتجهون إلى النفس الإنسانية، حتّى قال بيير جانيه (إن أدبنا الكلاسيكي أدبٌ إنسانيٌّ مطلقاً، نشأ من الإنساني وتوجّه لتلبية حاجات الإنسان) ، مثال ذلك موضوع الحب الذي عُولج بقالب غزلي ممتع، والملهاة التي راحت تصوّر نقائص المجتمع بأسلوبها الممتع بغية حماية المجتمع وإصلاحه. كما نجد أن الشعر الغنائي عندهم قد تحوّل إلى المحور الاجتماعي، وأخذ الشعر التعليمي الصبغة الإنسانية.     وقد اهتمّت الأنواع الأدبية كلُّها بالعواطف المشتركة، والأخلاق العامة، ونأت عن الحالات الشديدة الخصوصية، أو الناشزة والنادرة.  7- الأدب الكلاسيكي أدب غير شخصي: وهذا يعني أن الكاتب والمبدع الكلاسيكي لا يعبّر عن آرائه ومشاعرة الشخصية، بل يتبِّع النهج التعليمي والدرامي، وتبدو الذات وكأنها غائبة، ويبقى التعبير من خارج الذات الفردية، حيث تذوب الذات المبدعة في الموضوع، وقد تظهر هذه الذات من خلال شخصيات المأساة كما هو الحال في أعمال موليير وراسين وكورني. 8- التعبير الكامل باللغة الوطنية: عزف روّاد المذهب الكلاسيكي عن اللغة اللاتينية وسيلةً للتعبير واتجهوا نحو لغاتهم الوطنية والمحلية، ودأبوا على إغناء لغاتهم هذه بالمفردات بطرائق صرفية متنوِّعة، حتى أصبحت لغات غنية قادرة على التعبير عن كل مقاصد الكاتب. </vt:lpstr>
      <vt:lpstr> أمّا الأسلوب فقد كانت له صفات عامة مشتركة، فقد تخلّص من النحو اللاتيني وأصبح يتحلّى بالوضوح والبساطة، مع الصقل والتهذيب اللذيْن يحميانه من الانزلاق نحو العامي والسوقي. 9- الاهتمام بتصوير العلاقات ذات الطابع المستقر: لهذا كان اتجاه الكلاسيكية إلى استلهام وتصوير حياة الطبقات الارستقراطية في الغرب، من فرسان ونبلاء وقادة، حيث تتميز حياتهم بالمواصفات الاجتماعية المستقرة والثابتة، وبالتالي لم تُعرْ الكلاسيكية الشخصيات العادية التي تنتمي إلى الطبقات الدنيا اهتماماً. 10- يعتبر الأدب الكلاسيكي أدب مدنية، ومعروف أن الحياة المدنية تقوم على تقاليد وأعراف ثابتة ومحددة.</vt:lpstr>
      <vt:lpstr>          المحاضرة الثالثة</vt:lpstr>
      <vt:lpstr>الكلاسيكية: قضاياها وأعلامها دار النقاش بين أعلام المذهب الكلاسيكي حول العديد من القضايا والتي كانوا يتفقون حول بعضها ويختلفون حول بعضها الآخر ولو في بعض تفاصيلها، فمن تلك القضايا: 1- علاقة الموهبة بالفن: هي واحدة من القضايا التي أثارها منظرو الكلاسيكية، فإذا كان هؤلاء يرون أنه لا بد من وجود العبقرية أوّلاً، إلّا أنهم يرون أنها وحدها لا تكفي، إذ هي لا تصنع الشاعر والذي لا بدّ له من تعلُّم أصول الصَنعة الفنّية، لذلك أوجبوا على الشاعر والمبدع ضرورة الاستعداد المبكِّر لممارسة كتابة الشعر، ولا بدّ له من حفظ الكتب       النظرية الأساسية التي تحدد قوانين الصنعة، مثل كتب أرسطو وهوراس وغيرهما من أعلام الفكر والنقد القديم. بل هنالك من ذهب إلى أن العبقرية والصنعة وحدهما لا يكفيان للاشتغال بكتابة الشعر، فلا بدّ من الإلمام بالمعارف التاريخية والسياسية والعلوم الطبيعية. 2- فكرة الكمال: تتجه فكرة الكمال نحو تحقيق الجمال، والذي لا يتحقق إلا بغاية أخلاقية كما أسلفنا في نقاشنا لخصائص الأدب الكلاسيكي، وإذا كان بعض الكلاسيكيين يرى أن المتعة من سمات الكمال، إلا أن أغلبهم يجمعون على المغزى الأخلاقي بوصفه الأساس الذي يقوم عليه الفن.   غير أن ثمة من يرى فرقاً بين المتعة والمغزى، مثل (كوزيل) الذي رأى أنه ينبغي أن نعرف كيف نمتِّع أوّلاً ثم كيف نعلِّم ثانياً. 3- قاعدة الوحدات الثلاث:  هذه القاعدة من القواعد الكلاسيكية الأساسية، ويقصد بها الوحدات الثلاث التي تكوِّن العمل الدرامي، وهي: وحدة الحدث أو الموضوع، وحدة الزمان، ووحدة المكان. أما وحدة الحدث، فيقصد بها أن العمل الدرامي ينبغي أن يقوم بمعالجة موضوع واحد أو حدثٍ واحدٍ له بداية ووسط ونهاية. وهذا الحدث ينبغي أن تكون أجزاؤه مترابطة البناء، لا تقبل الإضافة أو الحذف.    أما وحدة الزمان، فقد أشار إليها أرسطو في كتابه (فن الشعر)، وحددها بدورة شمسية كاملة، نهار يوم واحد، أو (24 ساعة) كما فهمها البعض. وهذا يعني أن الفعل الدرامي يتطوّر خلال اليوم من بدايته حتى نهايته، فلا يتجاوز ذلك. وأما وحدة المكان، فتعني أن الحدث ينبغي أن يدور في مكانٍ واحدٍ كأن تكون جزيرة أو مدينة أو مقاطعة. ووحدتا الزمان والمكان تعطيان المأساة قوتها النفسية حيث الإيجاز والامتلاء. </vt:lpstr>
      <vt:lpstr>عرض تقديمي في PowerPoint</vt:lpstr>
      <vt:lpstr>    المحاضرة الرابعة </vt:lpstr>
      <vt:lpstr>الكلاسيكية في الأدب العربي خصائصها: ظهرت في القرن التاسع عشر وأوائل القرن العشرين، وأُطلق عليها مسميات عديدة في الأدب العربي، ولكلِّ اسم دلالته، فمنهم من أطلق عليها المدرسة الاتِّباعية، نظراً لاتِّباعها طرائق القُدامى في الإبداع، وآخرون أطلقوا عليها الإحيائية، نسبة لإحيائها لسَنن القصيدة العربية القديمة في إنتاجها الشعري، وقد يسميها البعض بالمدرسة المحافظة، حيث المحافظة على التراث أو تقليده، ومنهم من ربطها بالمصطلح الغربي الكلاسيكية.    ينبغي أن نُشير إلى أن المدرسة الاتّباعية العربية بالرغم مشابهتها للكلاسيكية الغربية، إلا أنها لم تظهر نتيجة التأثُّر بها كما في بقية المدارس الأخرى، وإنما ولّدتها ظروف مشابهة لتلك التي أنتجت الكلاسيكية الغربية، حيث كان المجتمع العربي يعيش حالة ضعف فنّي وفكري كبيرة قبل ظهورها، لذلك حينما بدأ هذا المجتمع في النهوض رجع إلى تراثه القديم وأخذ نماذجه الإبداعية منه، تماماً كما فعلت الكلاسيكية الغربية برجوعها للأدبيْن اليوناني والروماني القديميْن. وتتمثّل أهم خصائص هذه المدرسة فيما يلي: 1- احتذاء النماذج الفنّية العربية القديمة في الشعر من حيث الصياغة وبناء القصيدة، فالاتباعيون هم أوّل من ردّ إلى القصيدة العربية نصاعتها وصفائها القديميْن، فقد اختاروا أحسن أساليب العرب وأفصح ألفاظهم. 2- لم يقتصر الأمر على الجانب الفنّي، بل تعدّاه إلى الجانب المعنوي، حيث تمثّل شعراء الإحياء أفكار العرب وصورهم وعواطفهم. 3- في تعبير الاتباعيين العرب عن الموضوعات القديمة افتتح الكثيرون منهم، خاصة الأوائل قصائدهم بالوقوف على الأطلال والغزل، ثم انتقلوا إلى الأغراض القديمة من مدحٍ ورثاءٍ وحكمة وغيرها. 4- تقدير القيم الإنسانية مثل الصدق والوفاء والنجدة والمروءة، ومدح الأخلاق الفاضلة، ونبذ الدنيئة. فقد ظلّ التهذيب الخُلقي والهدف التربوي هاجساً من أعظم هواجس الاتباعيين شأنهم في ذلك شأن الكلاسيكيين الغربيين، فقد قال شوقي:    إنّما الأمم الأخلاق ما بقيت    فإن هموا ذهبت أخلاقهم ذهبوا  5- من حيث الموسيقى حافظت المدرسة على وحدة الوزن ووحدة القافية في القصيدة الشعرية. 6- وعلى العموم تمسُّكت المدرسة بعمود الشعر العربي الذي يحدد أُسس التشكيل الجمالي في القصيدة العربية، حيث شرف المعنى وصحته، وجزالة اللفظ واستقامته، والإجادة في الوصف، والإصابة في التشبيه وما إلى ذلك. </vt:lpstr>
      <vt:lpstr>         المحاضرة الخامسة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قسم اللغة العربية مادة الادب الحديث  المرحلة الرابعة  استاذ المادة :- أ.م.د ياسمين احمد علي</dc:title>
  <dc:creator>dell12</dc:creator>
  <cp:lastModifiedBy>dell12</cp:lastModifiedBy>
  <cp:revision>6</cp:revision>
  <dcterms:created xsi:type="dcterms:W3CDTF">2019-01-01T18:44:01Z</dcterms:created>
  <dcterms:modified xsi:type="dcterms:W3CDTF">2019-01-01T19:36:05Z</dcterms:modified>
</cp:coreProperties>
</file>